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70" r:id="rId12"/>
    <p:sldId id="267" r:id="rId13"/>
    <p:sldId id="265" r:id="rId14"/>
    <p:sldId id="266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3E32B-0EEA-4975-8D3D-8A01400BF112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ED380-B7A1-4C88-8781-D5F38203AC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poivre%20ds%20eau.mp4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sites.google.com/site/tpeeffetlotus/i-que-se-passe-t-il-sur-un-lotus/800px-Lotus3.jpg?attredirects=0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Mécanique des fluides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Partie 1</a:t>
            </a:r>
            <a:br>
              <a:rPr lang="fr-FR" dirty="0" smtClean="0"/>
            </a:br>
            <a:r>
              <a:rPr lang="fr-FR" dirty="0" smtClean="0"/>
              <a:t>La tension superficielle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ésultat de recherche d'images pour &quot;tension superficielle image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Résultat de recherche d'images pour &quot;tension superficielle image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 descr="http://s3.e-monsite.com/2010/11/15/10/resize_550_550/15753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559780" cy="1693317"/>
          </a:xfrm>
          <a:prstGeom prst="rect">
            <a:avLst/>
          </a:prstGeom>
          <a:noFill/>
        </p:spPr>
      </p:pic>
      <p:pic>
        <p:nvPicPr>
          <p:cNvPr id="1032" name="Picture 8" descr="Résultat de recherche d'images pour &quot;tension superficielle image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653136"/>
            <a:ext cx="3687884" cy="1871465"/>
          </a:xfrm>
          <a:prstGeom prst="rect">
            <a:avLst/>
          </a:prstGeom>
          <a:noFill/>
        </p:spPr>
      </p:pic>
      <p:pic>
        <p:nvPicPr>
          <p:cNvPr id="1036" name="Picture 12" descr="http://david.latapie.name/wordpress/wp-content/uploads/tension_surface_casca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276872"/>
            <a:ext cx="2113434" cy="2113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ites.google.com/site/savontpe/_/rsrc/1326565805421/le-savon-un-agent-tensioactif/sch%C3%A9ma%20tension%20superficiel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3744416" cy="3502841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67544" y="4437112"/>
            <a:ext cx="489654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1- </a:t>
            </a:r>
            <a:r>
              <a:rPr lang="fr-FR" b="1" dirty="0" smtClean="0"/>
              <a:t>Dans le liquide :</a:t>
            </a:r>
          </a:p>
          <a:p>
            <a:r>
              <a:rPr lang="fr-FR" b="1" dirty="0" smtClean="0"/>
              <a:t> </a:t>
            </a:r>
            <a:r>
              <a:rPr lang="fr-FR" dirty="0" smtClean="0"/>
              <a:t>il existe des forces d’attraction intermoléculaire.</a:t>
            </a:r>
          </a:p>
          <a:p>
            <a:r>
              <a:rPr lang="fr-FR" dirty="0" smtClean="0"/>
              <a:t>Ex : liaison hydrogène, forces de Van der </a:t>
            </a:r>
            <a:r>
              <a:rPr lang="fr-FR" dirty="0" err="1" smtClean="0"/>
              <a:t>Waals</a:t>
            </a:r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683568" y="5517232"/>
            <a:ext cx="792088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547664" y="5445224"/>
            <a:ext cx="3254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la résultante des forces est nulle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83968" y="1412776"/>
            <a:ext cx="3779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2- </a:t>
            </a:r>
            <a:r>
              <a:rPr lang="fr-FR" b="1" dirty="0" smtClean="0"/>
              <a:t>Interface liquide-gaz </a:t>
            </a:r>
            <a:r>
              <a:rPr lang="fr-FR" dirty="0" smtClean="0"/>
              <a:t>:</a:t>
            </a:r>
          </a:p>
          <a:p>
            <a:r>
              <a:rPr lang="fr-FR" dirty="0" smtClean="0"/>
              <a:t>la faible attraction des molécules d’air</a:t>
            </a:r>
          </a:p>
          <a:p>
            <a:r>
              <a:rPr lang="fr-FR" dirty="0" smtClean="0"/>
              <a:t>ne permet pas d’équilibrer les forces.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292080" y="2348880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la résultante des forces s'exerçant sur les molécules de la surface est dirigée vers l'intérieur du liquide et tangente à l’interface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4427984" y="2420888"/>
            <a:ext cx="792088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67544" y="188640"/>
            <a:ext cx="6950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/>
              <a:t>I. Origine et nature de la tension superficielle 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4572000" y="3933056"/>
            <a:ext cx="792088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436096" y="386104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Cette résultante est la tension superficielle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260648"/>
            <a:ext cx="8250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3-  Force de tension superficielle : </a:t>
            </a:r>
            <a:r>
              <a:rPr lang="fr-FR" sz="2000" dirty="0" smtClean="0"/>
              <a:t>elle représente la force de la pellicule de surface du liquide. La surface du liquide se comporte co</a:t>
            </a:r>
            <a:r>
              <a:rPr lang="fr-FR" sz="2000" i="1" dirty="0" smtClean="0"/>
              <a:t>mme une membrane tendue élastique.</a:t>
            </a:r>
            <a:r>
              <a:rPr lang="fr-FR" sz="2000" b="1" i="1" dirty="0" smtClean="0"/>
              <a:t> </a:t>
            </a:r>
            <a:r>
              <a:rPr lang="fr-FR" sz="2000" dirty="0" smtClean="0"/>
              <a:t>La surface va se </a:t>
            </a:r>
            <a:r>
              <a:rPr lang="fr-FR" sz="2000" b="1" dirty="0" smtClean="0"/>
              <a:t>déformer </a:t>
            </a:r>
            <a:r>
              <a:rPr lang="fr-FR" sz="2000" dirty="0" smtClean="0"/>
              <a:t>en minimisant l’interface.</a:t>
            </a:r>
          </a:p>
          <a:p>
            <a:pPr algn="ctr"/>
            <a:r>
              <a:rPr lang="fr-FR" sz="2000" dirty="0" smtClean="0"/>
              <a:t>La surface minimale correspond à une sphère. </a:t>
            </a:r>
            <a:endParaRPr lang="fr-FR" sz="2000" dirty="0"/>
          </a:p>
        </p:txBody>
      </p:sp>
      <p:pic>
        <p:nvPicPr>
          <p:cNvPr id="17410" name="Picture 2" descr="http://david.latapie.name/wordpress/wp-content/uploads/tension_surface_gou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3240360" cy="2426467"/>
          </a:xfrm>
          <a:prstGeom prst="rect">
            <a:avLst/>
          </a:prstGeom>
          <a:noFill/>
        </p:spPr>
      </p:pic>
      <p:pic>
        <p:nvPicPr>
          <p:cNvPr id="17412" name="Picture 4" descr="Résultat de recherche d'images pour &quot;tension superficielle et ménisque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645024"/>
            <a:ext cx="3214973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260648"/>
            <a:ext cx="4105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4. Constante de tension superficielle </a:t>
            </a:r>
          </a:p>
        </p:txBody>
      </p:sp>
      <p:sp>
        <p:nvSpPr>
          <p:cNvPr id="18434" name="AutoShape 2" descr="Résultat de recherche d'images pour &quot;constante de tension superficielle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36" name="AutoShape 4" descr="Résultat de recherche d'images pour &quot;constante de tension superficielle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440" name="Picture 8" descr="http://ressources.univ-lemans.fr/AccesLibre/UM/Pedago/physique/02/divers/images/jur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9033" y="764704"/>
            <a:ext cx="4023481" cy="4176464"/>
          </a:xfrm>
          <a:prstGeom prst="rect">
            <a:avLst/>
          </a:prstGeom>
          <a:noFill/>
        </p:spPr>
      </p:pic>
      <p:pic>
        <p:nvPicPr>
          <p:cNvPr id="18444" name="Picture 12" descr="http://www.chimix.com/an5/bts5/image/chim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3600400" cy="155551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295128" y="56612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 Black" pitchFamily="34" charset="0"/>
              </a:rPr>
              <a:t>On appelle constante de tension superficielle 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σ : </a:t>
            </a:r>
            <a:r>
              <a:rPr lang="el-GR" sz="2000" b="1" dirty="0" smtClean="0">
                <a:solidFill>
                  <a:srgbClr val="FF0000"/>
                </a:solidFill>
                <a:latin typeface="Arial Black" pitchFamily="34" charset="0"/>
              </a:rPr>
              <a:t>σ = </a:t>
            </a:r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f/L </a:t>
            </a:r>
            <a:r>
              <a:rPr lang="fr-FR" sz="2000" dirty="0" smtClean="0">
                <a:latin typeface="Arial Black" pitchFamily="34" charset="0"/>
              </a:rPr>
              <a:t>en </a:t>
            </a:r>
            <a:r>
              <a:rPr lang="fr-FR" sz="2000" dirty="0" err="1" smtClean="0">
                <a:latin typeface="Arial Black" pitchFamily="34" charset="0"/>
              </a:rPr>
              <a:t>N.m</a:t>
            </a:r>
            <a:r>
              <a:rPr lang="fr-FR" sz="2000" baseline="30000" dirty="0" err="1" smtClean="0">
                <a:latin typeface="Arial Black" pitchFamily="34" charset="0"/>
              </a:rPr>
              <a:t>-1</a:t>
            </a:r>
            <a:r>
              <a:rPr lang="fr-FR" sz="2000" dirty="0" smtClean="0">
                <a:latin typeface="Arial Black" pitchFamily="34" charset="0"/>
              </a:rPr>
              <a:t>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80112" y="692696"/>
            <a:ext cx="23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Méthode de la balance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466503" y="3438153"/>
            <a:ext cx="20669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323528" y="501317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f est la force s’exerçant sur chaque face : f= F/2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619672" y="5445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Flèche droite 13"/>
          <p:cNvSpPr/>
          <p:nvPr/>
        </p:nvSpPr>
        <p:spPr>
          <a:xfrm>
            <a:off x="395536" y="5733256"/>
            <a:ext cx="792088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6926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	 		 	</a:t>
            </a:r>
          </a:p>
          <a:p>
            <a:r>
              <a:rPr lang="fr-FR" dirty="0" smtClean="0"/>
              <a:t>				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95536" y="4077072"/>
          <a:ext cx="806489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  <a:gridCol w="2016224"/>
                <a:gridCol w="2016224"/>
              </a:tblGrid>
              <a:tr h="365989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système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Eau-air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Mercure-air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Alcool-air</a:t>
                      </a:r>
                      <a:endParaRPr lang="fr-FR" sz="2400" dirty="0"/>
                    </a:p>
                  </a:txBody>
                  <a:tcPr/>
                </a:tc>
              </a:tr>
              <a:tr h="658780">
                <a:tc>
                  <a:txBody>
                    <a:bodyPr/>
                    <a:lstStyle/>
                    <a:p>
                      <a:r>
                        <a:rPr lang="el-GR" sz="2400" dirty="0" smtClean="0"/>
                        <a:t>σ </a:t>
                      </a:r>
                      <a:r>
                        <a:rPr lang="fr-FR" sz="2400" dirty="0" smtClean="0"/>
                        <a:t>en </a:t>
                      </a:r>
                      <a:r>
                        <a:rPr lang="fr-FR" sz="2400" dirty="0" err="1" smtClean="0"/>
                        <a:t>N.m</a:t>
                      </a:r>
                      <a:r>
                        <a:rPr lang="fr-FR" sz="2400" baseline="30000" dirty="0" err="1" smtClean="0"/>
                        <a:t>-1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7. 10</a:t>
                      </a:r>
                      <a:r>
                        <a:rPr lang="fr-FR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fr-FR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47. 10</a:t>
                      </a:r>
                      <a:r>
                        <a:rPr lang="fr-FR" sz="2400" baseline="30000" dirty="0" smtClean="0"/>
                        <a:t>-2</a:t>
                      </a:r>
                      <a:r>
                        <a:rPr lang="fr-FR" sz="2400" dirty="0" smtClean="0"/>
                        <a:t>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2,2. 10</a:t>
                      </a:r>
                      <a:r>
                        <a:rPr lang="fr-FR" sz="2400" baseline="30000" dirty="0" smtClean="0"/>
                        <a:t>-2</a:t>
                      </a:r>
                      <a:r>
                        <a:rPr lang="fr-FR" sz="2400" dirty="0" smtClean="0"/>
                        <a:t> </a:t>
                      </a:r>
                      <a:endParaRPr lang="fr-F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395536" y="476672"/>
            <a:ext cx="8640960" cy="19082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 Black" pitchFamily="34" charset="0"/>
              </a:rPr>
              <a:t>Définition</a:t>
            </a:r>
            <a:r>
              <a:rPr lang="fr-FR" dirty="0" smtClean="0">
                <a:latin typeface="Arial Black" pitchFamily="34" charset="0"/>
              </a:rPr>
              <a:t> :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σ </a:t>
            </a:r>
            <a:r>
              <a:rPr lang="fr-FR" sz="2000" dirty="0" smtClean="0">
                <a:latin typeface="Arial Black" pitchFamily="34" charset="0"/>
              </a:rPr>
              <a:t>correspond à la force qu'il faut supposer appliquée à l'unité de longueur du bord de la surface libre d'un liquide pour provoquer l'extension de cette surface.</a:t>
            </a:r>
            <a:br>
              <a:rPr lang="fr-FR" sz="2000" dirty="0" smtClean="0">
                <a:latin typeface="Arial Black" pitchFamily="34" charset="0"/>
              </a:rPr>
            </a:br>
            <a:r>
              <a:rPr lang="fr-FR" sz="2000" dirty="0" smtClean="0">
                <a:latin typeface="Arial Black" pitchFamily="34" charset="0"/>
              </a:rPr>
              <a:t>- La constante de tension superficielle </a:t>
            </a:r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σ</a:t>
            </a:r>
            <a:r>
              <a:rPr lang="fr-FR" sz="2000" dirty="0" smtClean="0">
                <a:latin typeface="Arial Black" pitchFamily="34" charset="0"/>
              </a:rPr>
              <a:t> s'exprime en </a:t>
            </a:r>
            <a:r>
              <a:rPr lang="fr-FR" sz="2000" dirty="0" err="1" smtClean="0">
                <a:latin typeface="Arial Black" pitchFamily="34" charset="0"/>
              </a:rPr>
              <a:t>N.m</a:t>
            </a:r>
            <a:r>
              <a:rPr lang="fr-FR" sz="2000" baseline="30000" dirty="0" err="1" smtClean="0">
                <a:latin typeface="Arial Black" pitchFamily="34" charset="0"/>
              </a:rPr>
              <a:t>-1</a:t>
            </a:r>
            <a:r>
              <a:rPr lang="fr-FR" sz="2000" dirty="0" smtClean="0">
                <a:latin typeface="Arial Black" pitchFamily="34" charset="0"/>
              </a:rPr>
              <a:t>.</a:t>
            </a:r>
          </a:p>
          <a:p>
            <a:r>
              <a:rPr lang="fr-FR" sz="2000" dirty="0" smtClean="0">
                <a:latin typeface="Arial Black" pitchFamily="34" charset="0"/>
              </a:rPr>
              <a:t>- Cette grandeur dépend fortement de la température.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429309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b="1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97160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476672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 Black" pitchFamily="34" charset="0"/>
              </a:rPr>
              <a:t>5. Application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584" y="836712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hlinkClick r:id="rId2" action="ppaction://hlinkfile"/>
              </a:rPr>
              <a:t>Vidéo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67544" y="119675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substances appelées tensioactives peuvent modifier la valeur de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d’un liquide et donc les forces de tension superficielle.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988840"/>
            <a:ext cx="9143999" cy="31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0" y="5301208"/>
            <a:ext cx="8806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Avec 1% de détergent, le coefficient de tension superficielle est abaissé de 0,07 à 0,04 N.M</a:t>
            </a:r>
            <a:r>
              <a:rPr lang="fr-FR" baseline="30000" dirty="0" smtClean="0"/>
              <a:t>-1</a:t>
            </a:r>
            <a:r>
              <a:rPr lang="fr-FR" dirty="0" smtClean="0"/>
              <a:t>.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i="1" dirty="0" smtClean="0"/>
              <a:t>II. Interface liquide solide gaz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931" y="1628800"/>
            <a:ext cx="496301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827584" y="836712"/>
            <a:ext cx="3284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1- Description microscopique</a:t>
            </a:r>
            <a:endParaRPr lang="fr-FR" sz="2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475656" y="4365104"/>
            <a:ext cx="52244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Cette loi permet de faire des prévision.</a:t>
            </a:r>
          </a:p>
          <a:p>
            <a:r>
              <a:rPr lang="fr-FR" b="1" dirty="0" smtClean="0"/>
              <a:t>Exemple</a:t>
            </a:r>
            <a:r>
              <a:rPr lang="fr-FR" dirty="0" smtClean="0"/>
              <a:t> : pour le </a:t>
            </a:r>
            <a:r>
              <a:rPr lang="fr-FR" b="1" dirty="0" err="1" smtClean="0"/>
              <a:t>téfelon</a:t>
            </a:r>
            <a:r>
              <a:rPr lang="fr-FR" dirty="0" smtClean="0"/>
              <a:t>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</a:t>
            </a:r>
            <a:r>
              <a:rPr lang="fr-FR" dirty="0" err="1" smtClean="0"/>
              <a:t>téfelon</a:t>
            </a:r>
            <a:r>
              <a:rPr lang="fr-FR" dirty="0" smtClean="0"/>
              <a:t>/air = 0.019 </a:t>
            </a:r>
            <a:r>
              <a:rPr lang="fr-FR" dirty="0" err="1" smtClean="0"/>
              <a:t>N.m</a:t>
            </a:r>
            <a:r>
              <a:rPr lang="fr-FR" baseline="30000" dirty="0" err="1" smtClean="0"/>
              <a:t>-1</a:t>
            </a:r>
            <a:endParaRPr lang="fr-FR" dirty="0" smtClean="0"/>
          </a:p>
          <a:p>
            <a:r>
              <a:rPr lang="fr-FR" dirty="0" smtClean="0"/>
              <a:t>                                             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</a:t>
            </a:r>
            <a:r>
              <a:rPr lang="fr-FR" dirty="0" err="1" smtClean="0"/>
              <a:t>téfelon</a:t>
            </a:r>
            <a:r>
              <a:rPr lang="fr-FR" dirty="0" smtClean="0"/>
              <a:t>/eau = 0.050 </a:t>
            </a:r>
            <a:r>
              <a:rPr lang="fr-FR" dirty="0" err="1" smtClean="0"/>
              <a:t>N.m</a:t>
            </a:r>
            <a:r>
              <a:rPr lang="fr-FR" baseline="30000" dirty="0" err="1" smtClean="0"/>
              <a:t>-1</a:t>
            </a:r>
            <a:endParaRPr lang="fr-FR" dirty="0" smtClean="0"/>
          </a:p>
          <a:p>
            <a:r>
              <a:rPr lang="fr-FR" dirty="0" smtClean="0"/>
              <a:t>                                              </a:t>
            </a:r>
            <a:r>
              <a:rPr lang="fr-FR" dirty="0" smtClean="0">
                <a:latin typeface="Symbol" pitchFamily="18" charset="2"/>
              </a:rPr>
              <a:t>s</a:t>
            </a:r>
            <a:r>
              <a:rPr lang="fr-FR" dirty="0" smtClean="0"/>
              <a:t> eau/air = 0.073 </a:t>
            </a:r>
            <a:r>
              <a:rPr lang="fr-FR" dirty="0" err="1" smtClean="0"/>
              <a:t>N.m</a:t>
            </a:r>
            <a:r>
              <a:rPr lang="fr-FR" baseline="30000" dirty="0" err="1" smtClean="0"/>
              <a:t>-1</a:t>
            </a:r>
            <a:endParaRPr lang="fr-FR" baseline="30000" dirty="0" smtClean="0"/>
          </a:p>
          <a:p>
            <a:r>
              <a:rPr lang="fr-FR" dirty="0" smtClean="0"/>
              <a:t>L’angle de raccordement vaudrait  115°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60648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2- Etalement d’un liquide et phénomène de mouillage </a:t>
            </a:r>
          </a:p>
          <a:p>
            <a:endParaRPr lang="fr-FR" sz="20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6070476" cy="332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475656" y="4725144"/>
            <a:ext cx="64586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itchFamily="18" charset="2"/>
                <a:sym typeface="Symbol"/>
              </a:rPr>
              <a:t></a:t>
            </a:r>
            <a:r>
              <a:rPr lang="fr-FR" dirty="0" smtClean="0"/>
              <a:t>= 0°  Le liquide est parfaitement mouillant (eau sur verre propre)</a:t>
            </a:r>
          </a:p>
          <a:p>
            <a:r>
              <a:rPr lang="fr-FR" dirty="0" smtClean="0">
                <a:latin typeface="Symbol" pitchFamily="18" charset="2"/>
                <a:sym typeface="Symbol"/>
              </a:rPr>
              <a:t></a:t>
            </a:r>
            <a:r>
              <a:rPr lang="fr-FR" dirty="0" smtClean="0"/>
              <a:t> &lt; 90° Le liquide est mouillant  (eau sur verre sale)</a:t>
            </a:r>
          </a:p>
          <a:p>
            <a:r>
              <a:rPr lang="fr-FR" dirty="0" smtClean="0">
                <a:latin typeface="Symbol" pitchFamily="18" charset="2"/>
                <a:sym typeface="Symbol"/>
              </a:rPr>
              <a:t></a:t>
            </a:r>
            <a:r>
              <a:rPr lang="fr-FR" dirty="0" smtClean="0"/>
              <a:t> &gt; 90 ° Le liquide  est non mouillant  (mercure sur verre)</a:t>
            </a:r>
          </a:p>
          <a:p>
            <a:r>
              <a:rPr lang="fr-FR" dirty="0" smtClean="0">
                <a:latin typeface="Symbol" pitchFamily="18" charset="2"/>
                <a:sym typeface="Symbol"/>
              </a:rPr>
              <a:t></a:t>
            </a:r>
            <a:r>
              <a:rPr lang="fr-FR" dirty="0" smtClean="0"/>
              <a:t> = 180° Le liquide est parfaitement non mouillant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7872"/>
            <a:ext cx="9144000" cy="370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sites.google.com/site/tpeeffetlotus/_/rsrc/1328390806492/i-que-se-passe-t-il-sur-un-lotus/800px-Lotus3.jpg?height=300&amp;width=4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636912"/>
            <a:ext cx="3810000" cy="2857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11560" y="558924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goutte d’eau est en majorité en contact avec l'air, en conséquence le mouillage sera imparfait et la goutte gardera sa forme sphérique.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3528" y="26064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dirty="0" smtClean="0"/>
              <a:t>3- applications industrielles </a:t>
            </a:r>
          </a:p>
          <a:p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467544" y="908720"/>
            <a:ext cx="1403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L’effet lotus </a:t>
            </a:r>
            <a:r>
              <a:rPr lang="fr-FR" dirty="0" smtClean="0"/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134076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lotus à une surface très rugueuse, sur toute la surface de sa feuille (le cuticule) on trouve des petites excroissances nommées papilles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39552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De plus les papilles sont recouvertes d'une très fine couche de cire qui crée elle même un effet de super-hydrophobie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sites.google.com/site/tpeeffetlotus/_/rsrc/1328554825663/applications-industrielles-de-l-effet-lotus/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132856"/>
            <a:ext cx="4536504" cy="3211892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755576" y="836712"/>
            <a:ext cx="77355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Il permet de rendre un matériau autonettoyant, car comme pour le lotus,</a:t>
            </a:r>
          </a:p>
          <a:p>
            <a:r>
              <a:rPr lang="fr-FR" dirty="0" smtClean="0"/>
              <a:t> l'eau glissant sur le matériau, elle entraîne toutes les saletés avec elle.                 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sites.google.com/site/tpeeffetlotus/_/rsrc/1328255181146/applications-industrielles-de-l-effet-lotus/nappe.jpg?height=300&amp;width=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700808"/>
            <a:ext cx="3810000" cy="2857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67544" y="47667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Il permet de protéger une surface de liquides salissants. Par exemple, le miel ne peut pas tâcher les matériaux super-hydrophobes car il y glisse, il en est de même pour le chocolat liquide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509</Words>
  <Application>Microsoft Office PowerPoint</Application>
  <PresentationFormat>Affichage à l'écran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Mécanique des fluides</vt:lpstr>
      <vt:lpstr>Partie 1 La tension superficielle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Mécanique des fluides</dc:title>
  <dc:creator>Maurer</dc:creator>
  <cp:lastModifiedBy>Maurer</cp:lastModifiedBy>
  <cp:revision>47</cp:revision>
  <dcterms:created xsi:type="dcterms:W3CDTF">2015-09-14T08:41:18Z</dcterms:created>
  <dcterms:modified xsi:type="dcterms:W3CDTF">2015-10-14T17:06:38Z</dcterms:modified>
</cp:coreProperties>
</file>