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3" r:id="rId4"/>
    <p:sldId id="274" r:id="rId5"/>
    <p:sldId id="275" r:id="rId6"/>
    <p:sldId id="261" r:id="rId7"/>
    <p:sldId id="276" r:id="rId8"/>
    <p:sldId id="277" r:id="rId9"/>
    <p:sldId id="262" r:id="rId10"/>
    <p:sldId id="258" r:id="rId11"/>
    <p:sldId id="265" r:id="rId12"/>
    <p:sldId id="269" r:id="rId13"/>
    <p:sldId id="264" r:id="rId14"/>
    <p:sldId id="266" r:id="rId15"/>
    <p:sldId id="263" r:id="rId16"/>
    <p:sldId id="271" r:id="rId17"/>
    <p:sldId id="272" r:id="rId18"/>
    <p:sldId id="278" r:id="rId19"/>
    <p:sldId id="268" r:id="rId20"/>
    <p:sldId id="259" r:id="rId21"/>
    <p:sldId id="280" r:id="rId22"/>
    <p:sldId id="281" r:id="rId23"/>
    <p:sldId id="260" r:id="rId24"/>
    <p:sldId id="283" r:id="rId25"/>
    <p:sldId id="282" r:id="rId2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09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16509072-F4A7-45BF-BA3F-E729C2EF9658}" type="datetimeFigureOut">
              <a:rPr lang="fr-FR" smtClean="0"/>
              <a:pPr/>
              <a:t>27/01/2016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AAFD00-AB77-4687-BB07-4F3395593238}"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6509072-F4A7-45BF-BA3F-E729C2EF9658}" type="datetimeFigureOut">
              <a:rPr lang="fr-FR" smtClean="0"/>
              <a:pPr/>
              <a:t>27/01/2016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AAFD00-AB77-4687-BB07-4F3395593238}"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16509072-F4A7-45BF-BA3F-E729C2EF9658}" type="datetimeFigureOut">
              <a:rPr lang="fr-FR" smtClean="0"/>
              <a:pPr/>
              <a:t>27/01/2016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AAFD00-AB77-4687-BB07-4F3395593238}"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16509072-F4A7-45BF-BA3F-E729C2EF9658}" type="datetimeFigureOut">
              <a:rPr lang="fr-FR" smtClean="0"/>
              <a:pPr/>
              <a:t>27/01/2016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6AAFD00-AB77-4687-BB07-4F3395593238}"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16509072-F4A7-45BF-BA3F-E729C2EF9658}" type="datetimeFigureOut">
              <a:rPr lang="fr-FR" smtClean="0"/>
              <a:pPr/>
              <a:t>27/01/2016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6AAFD00-AB77-4687-BB07-4F3395593238}"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16509072-F4A7-45BF-BA3F-E729C2EF9658}" type="datetimeFigureOut">
              <a:rPr lang="fr-FR" smtClean="0"/>
              <a:pPr/>
              <a:t>27/01/2016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6AAFD00-AB77-4687-BB07-4F3395593238}"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6509072-F4A7-45BF-BA3F-E729C2EF9658}" type="datetimeFigureOut">
              <a:rPr lang="fr-FR" smtClean="0"/>
              <a:pPr/>
              <a:t>27/01/2016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6AAFD00-AB77-4687-BB07-4F3395593238}"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6509072-F4A7-45BF-BA3F-E729C2EF9658}" type="datetimeFigureOut">
              <a:rPr lang="fr-FR" smtClean="0"/>
              <a:pPr/>
              <a:t>27/01/2016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6AAFD00-AB77-4687-BB07-4F3395593238}"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6509072-F4A7-45BF-BA3F-E729C2EF9658}" type="datetimeFigureOut">
              <a:rPr lang="fr-FR" smtClean="0"/>
              <a:pPr/>
              <a:t>27/01/2016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6AAFD00-AB77-4687-BB07-4F3395593238}"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6509072-F4A7-45BF-BA3F-E729C2EF9658}" type="datetimeFigureOut">
              <a:rPr lang="fr-FR" smtClean="0"/>
              <a:pPr/>
              <a:t>27/01/2016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AAFD00-AB77-4687-BB07-4F3395593238}"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6509072-F4A7-45BF-BA3F-E729C2EF9658}" type="datetimeFigureOut">
              <a:rPr lang="fr-FR" smtClean="0"/>
              <a:pPr/>
              <a:t>27/01/2016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AAFD00-AB77-4687-BB07-4F3395593238}"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509072-F4A7-45BF-BA3F-E729C2EF9658}" type="datetimeFigureOut">
              <a:rPr lang="fr-FR" smtClean="0"/>
              <a:pPr/>
              <a:t>27/01/2016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AAFD00-AB77-4687-BB07-4F3395593238}"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hyperlink" Target="http://www.guide-gestion-des-couleurs.com/les-profils-icc.html"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95536" y="1844824"/>
            <a:ext cx="7772400" cy="1470025"/>
          </a:xfrm>
        </p:spPr>
        <p:txBody>
          <a:bodyPr/>
          <a:lstStyle/>
          <a:p>
            <a:r>
              <a:rPr lang="fr-FR" dirty="0" smtClean="0"/>
              <a:t>Image numérique</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188640"/>
            <a:ext cx="8229600" cy="1143000"/>
          </a:xfrm>
        </p:spPr>
        <p:txBody>
          <a:bodyPr/>
          <a:lstStyle/>
          <a:p>
            <a:r>
              <a:rPr lang="fr-FR" dirty="0" smtClean="0"/>
              <a:t>I- Résolution de l’image</a:t>
            </a:r>
            <a:endParaRPr lang="fr-FR" dirty="0"/>
          </a:p>
        </p:txBody>
      </p:sp>
      <p:sp>
        <p:nvSpPr>
          <p:cNvPr id="4" name="ZoneTexte 3"/>
          <p:cNvSpPr txBox="1"/>
          <p:nvPr/>
        </p:nvSpPr>
        <p:spPr>
          <a:xfrm>
            <a:off x="827584" y="1556792"/>
            <a:ext cx="6998006" cy="461665"/>
          </a:xfrm>
          <a:prstGeom prst="rect">
            <a:avLst/>
          </a:prstGeom>
          <a:noFill/>
        </p:spPr>
        <p:txBody>
          <a:bodyPr wrap="none" rtlCol="0">
            <a:spAutoFit/>
          </a:bodyPr>
          <a:lstStyle/>
          <a:p>
            <a:r>
              <a:rPr lang="fr-FR" sz="2400" b="1" dirty="0" smtClean="0"/>
              <a:t>1- Différence entre image bitmap et image vectorielle</a:t>
            </a:r>
            <a:endParaRPr lang="fr-FR" sz="2400" b="1" dirty="0"/>
          </a:p>
        </p:txBody>
      </p:sp>
      <p:sp>
        <p:nvSpPr>
          <p:cNvPr id="5" name="Rectangle 4"/>
          <p:cNvSpPr/>
          <p:nvPr/>
        </p:nvSpPr>
        <p:spPr>
          <a:xfrm>
            <a:off x="899592" y="2060848"/>
            <a:ext cx="7344816" cy="1477328"/>
          </a:xfrm>
          <a:prstGeom prst="rect">
            <a:avLst/>
          </a:prstGeom>
        </p:spPr>
        <p:txBody>
          <a:bodyPr wrap="square">
            <a:spAutoFit/>
          </a:bodyPr>
          <a:lstStyle/>
          <a:p>
            <a:r>
              <a:rPr lang="fr-FR" dirty="0" smtClean="0"/>
              <a:t>D’un point de vue informatique, l’image est avant tout un fichier numérique qui va reconstituer un rendu visuel au travers de savants calculs. A la base, il existe deux technologies bien distinctes pour produire ce rendu, ayant chacune leurs avantages et inconvénients mais aussi leurs logiciels dédiés : d’un côté l’image </a:t>
            </a:r>
            <a:r>
              <a:rPr lang="fr-FR" b="1" dirty="0" smtClean="0"/>
              <a:t>Bitmap</a:t>
            </a:r>
            <a:r>
              <a:rPr lang="fr-FR" dirty="0" smtClean="0"/>
              <a:t>, de l’autre l’image </a:t>
            </a:r>
            <a:r>
              <a:rPr lang="fr-FR" b="1" dirty="0" smtClean="0"/>
              <a:t>Vectorielle</a:t>
            </a:r>
            <a:r>
              <a:rPr lang="fr-FR" dirty="0" smtClean="0"/>
              <a:t>.</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404664"/>
            <a:ext cx="7920880" cy="2031325"/>
          </a:xfrm>
          <a:prstGeom prst="rect">
            <a:avLst/>
          </a:prstGeom>
        </p:spPr>
        <p:txBody>
          <a:bodyPr wrap="square">
            <a:spAutoFit/>
          </a:bodyPr>
          <a:lstStyle/>
          <a:p>
            <a:r>
              <a:rPr lang="fr-FR" b="1" dirty="0" smtClean="0"/>
              <a:t>L’image Bitmap</a:t>
            </a:r>
            <a:r>
              <a:rPr lang="fr-FR" dirty="0" smtClean="0"/>
              <a:t> est certainement celle la plus répandue et la plus couramment utilisée. Elle est tout simplement constituée d’une grille de milliers de </a:t>
            </a:r>
            <a:r>
              <a:rPr lang="fr-FR" b="1" dirty="0" smtClean="0"/>
              <a:t>Pixels</a:t>
            </a:r>
            <a:r>
              <a:rPr lang="fr-FR" dirty="0" smtClean="0"/>
              <a:t> représentant les points de couleur successifs de l’image. On pourrait comparer cette technique à celle du pointillisme.</a:t>
            </a:r>
            <a:br>
              <a:rPr lang="fr-FR" dirty="0" smtClean="0"/>
            </a:br>
            <a:r>
              <a:rPr lang="fr-FR" dirty="0" smtClean="0"/>
              <a:t>Chaque Pixel est alors un tout petit carré ayant une place bien définie avec sa propre couleur et l’image devient alors un quadrillage de Pixels qui, placés les uns à côté des autres, restituent le rendu visuel.</a:t>
            </a:r>
            <a:endParaRPr lang="fr-FR" dirty="0"/>
          </a:p>
        </p:txBody>
      </p:sp>
      <p:sp>
        <p:nvSpPr>
          <p:cNvPr id="5" name="Rectangle 4"/>
          <p:cNvSpPr/>
          <p:nvPr/>
        </p:nvSpPr>
        <p:spPr>
          <a:xfrm>
            <a:off x="539552" y="2413338"/>
            <a:ext cx="7992888" cy="1200329"/>
          </a:xfrm>
          <a:prstGeom prst="rect">
            <a:avLst/>
          </a:prstGeom>
        </p:spPr>
        <p:txBody>
          <a:bodyPr wrap="square">
            <a:spAutoFit/>
          </a:bodyPr>
          <a:lstStyle/>
          <a:p>
            <a:r>
              <a:rPr lang="fr-FR" dirty="0" smtClean="0"/>
              <a:t>C’est par exemple la technique utilisée avec les appareils photos numériques ou encore les scanners.</a:t>
            </a:r>
          </a:p>
          <a:p>
            <a:r>
              <a:rPr lang="fr-FR" dirty="0" smtClean="0"/>
              <a:t>Le format de l’image peut être exprimé en « .</a:t>
            </a:r>
            <a:r>
              <a:rPr lang="fr-FR" dirty="0" err="1" smtClean="0"/>
              <a:t>jpeg</a:t>
            </a:r>
            <a:r>
              <a:rPr lang="fr-FR" dirty="0" smtClean="0"/>
              <a:t> » ou « .</a:t>
            </a:r>
            <a:r>
              <a:rPr lang="fr-FR" dirty="0" err="1" smtClean="0"/>
              <a:t>jpg</a:t>
            </a:r>
            <a:r>
              <a:rPr lang="fr-FR" dirty="0" smtClean="0"/>
              <a:t> », et on utilise également le « .</a:t>
            </a:r>
            <a:r>
              <a:rPr lang="fr-FR" dirty="0" err="1" smtClean="0"/>
              <a:t>png</a:t>
            </a:r>
            <a:r>
              <a:rPr lang="fr-FR" dirty="0" smtClean="0"/>
              <a:t> » ou le « .</a:t>
            </a:r>
            <a:r>
              <a:rPr lang="fr-FR" dirty="0" err="1" smtClean="0"/>
              <a:t>gif</a:t>
            </a:r>
            <a:r>
              <a:rPr lang="fr-FR" dirty="0" smtClean="0"/>
              <a:t> », notamment pour gérer les transparences.</a:t>
            </a:r>
            <a:endParaRPr lang="fr-FR" dirty="0"/>
          </a:p>
        </p:txBody>
      </p:sp>
      <p:pic>
        <p:nvPicPr>
          <p:cNvPr id="28674" name="Picture 2"/>
          <p:cNvPicPr>
            <a:picLocks noChangeAspect="1" noChangeArrowheads="1"/>
          </p:cNvPicPr>
          <p:nvPr/>
        </p:nvPicPr>
        <p:blipFill>
          <a:blip r:embed="rId2" cstate="print"/>
          <a:srcRect/>
          <a:stretch>
            <a:fillRect/>
          </a:stretch>
        </p:blipFill>
        <p:spPr bwMode="auto">
          <a:xfrm>
            <a:off x="1763688" y="3861048"/>
            <a:ext cx="5581650" cy="2238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88640"/>
            <a:ext cx="7776864" cy="2031325"/>
          </a:xfrm>
          <a:prstGeom prst="rect">
            <a:avLst/>
          </a:prstGeom>
        </p:spPr>
        <p:txBody>
          <a:bodyPr wrap="square">
            <a:spAutoFit/>
          </a:bodyPr>
          <a:lstStyle/>
          <a:p>
            <a:r>
              <a:rPr lang="fr-FR" b="1" dirty="0" smtClean="0"/>
              <a:t>L’image Vectorielle</a:t>
            </a:r>
            <a:r>
              <a:rPr lang="fr-FR" dirty="0" smtClean="0"/>
              <a:t> utilise également la technique du Pixel, mais cette fois, leur position et leur couleur ne sont pas figées puisqu’elles sont calculées dynamiquement par le logiciel.</a:t>
            </a:r>
            <a:br>
              <a:rPr lang="fr-FR" dirty="0" smtClean="0"/>
            </a:br>
            <a:r>
              <a:rPr lang="fr-FR" dirty="0" smtClean="0"/>
              <a:t>Autrement dit, pour afficher une ligne par exemple, le logiciel détermine le point de départ, le point d’arrivée puis la trajectoire à suivre. Ensuite, il calcule et positionne l’ensemble des pixels nécessaire pour afficher cette ligne. Il en va de même pour des formes et des couleurs plus complexes.</a:t>
            </a:r>
            <a:endParaRPr lang="fr-FR" dirty="0"/>
          </a:p>
        </p:txBody>
      </p:sp>
      <p:pic>
        <p:nvPicPr>
          <p:cNvPr id="29698" name="Picture 2"/>
          <p:cNvPicPr>
            <a:picLocks noChangeAspect="1" noChangeArrowheads="1"/>
          </p:cNvPicPr>
          <p:nvPr/>
        </p:nvPicPr>
        <p:blipFill>
          <a:blip r:embed="rId2" cstate="print"/>
          <a:srcRect/>
          <a:stretch>
            <a:fillRect/>
          </a:stretch>
        </p:blipFill>
        <p:spPr bwMode="auto">
          <a:xfrm>
            <a:off x="1619672" y="4221088"/>
            <a:ext cx="5543550" cy="2305050"/>
          </a:xfrm>
          <a:prstGeom prst="rect">
            <a:avLst/>
          </a:prstGeom>
          <a:noFill/>
          <a:ln w="9525">
            <a:noFill/>
            <a:miter lim="800000"/>
            <a:headEnd/>
            <a:tailEnd/>
          </a:ln>
        </p:spPr>
      </p:pic>
      <p:sp>
        <p:nvSpPr>
          <p:cNvPr id="4" name="Rectangle 3"/>
          <p:cNvSpPr/>
          <p:nvPr/>
        </p:nvSpPr>
        <p:spPr>
          <a:xfrm>
            <a:off x="395536" y="2132856"/>
            <a:ext cx="8136904" cy="2031325"/>
          </a:xfrm>
          <a:prstGeom prst="rect">
            <a:avLst/>
          </a:prstGeom>
        </p:spPr>
        <p:txBody>
          <a:bodyPr wrap="square">
            <a:spAutoFit/>
          </a:bodyPr>
          <a:lstStyle/>
          <a:p>
            <a:r>
              <a:rPr lang="fr-FR" dirty="0" smtClean="0"/>
              <a:t>Cette technique est souvent utilisée lors du travail avec les palettes graphiques, la création de logos ou de bandes dessinées par exemple.</a:t>
            </a:r>
          </a:p>
          <a:p>
            <a:r>
              <a:rPr lang="fr-FR" dirty="0" smtClean="0"/>
              <a:t>Les principaux formats rencontrés sont ceux produits par les logiciels utilisés pour concevoir ce type d’images. On retrouve notamment des formats libres comme « .</a:t>
            </a:r>
            <a:r>
              <a:rPr lang="fr-FR" dirty="0" err="1" smtClean="0"/>
              <a:t>svg</a:t>
            </a:r>
            <a:r>
              <a:rPr lang="fr-FR" dirty="0" smtClean="0"/>
              <a:t> » avec </a:t>
            </a:r>
            <a:r>
              <a:rPr lang="fr-FR" b="1" dirty="0" smtClean="0"/>
              <a:t>SVG-Edit</a:t>
            </a:r>
            <a:r>
              <a:rPr lang="fr-FR" dirty="0" smtClean="0"/>
              <a:t> ou encore </a:t>
            </a:r>
            <a:r>
              <a:rPr lang="fr-FR" b="1" dirty="0" err="1" smtClean="0"/>
              <a:t>Inkscape</a:t>
            </a:r>
            <a:r>
              <a:rPr lang="fr-FR" dirty="0" smtClean="0"/>
              <a:t>, « .</a:t>
            </a:r>
            <a:r>
              <a:rPr lang="fr-FR" dirty="0" err="1" smtClean="0"/>
              <a:t>odg</a:t>
            </a:r>
            <a:r>
              <a:rPr lang="fr-FR" dirty="0" smtClean="0"/>
              <a:t> » avec </a:t>
            </a:r>
            <a:r>
              <a:rPr lang="fr-FR" b="1" dirty="0" err="1" smtClean="0"/>
              <a:t>Draw</a:t>
            </a:r>
            <a:r>
              <a:rPr lang="fr-FR" dirty="0" smtClean="0"/>
              <a:t> (l’outil de dessin de la suite </a:t>
            </a:r>
            <a:r>
              <a:rPr lang="fr-FR" dirty="0" err="1" smtClean="0"/>
              <a:t>LibreOffice</a:t>
            </a:r>
            <a:r>
              <a:rPr lang="fr-FR" dirty="0" smtClean="0"/>
              <a:t>), mais également des formats propriétaires comme « .ai » avec </a:t>
            </a:r>
            <a:r>
              <a:rPr lang="fr-FR" b="1" dirty="0" smtClean="0"/>
              <a:t>Adobe </a:t>
            </a:r>
            <a:r>
              <a:rPr lang="fr-FR" b="1" dirty="0" err="1" smtClean="0"/>
              <a:t>Illustrator</a:t>
            </a:r>
            <a:r>
              <a:rPr lang="fr-FR" dirty="0" smtClean="0"/>
              <a:t>.</a:t>
            </a:r>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332656"/>
            <a:ext cx="8280920" cy="2862322"/>
          </a:xfrm>
          <a:prstGeom prst="rect">
            <a:avLst/>
          </a:prstGeom>
        </p:spPr>
        <p:txBody>
          <a:bodyPr wrap="square">
            <a:spAutoFit/>
          </a:bodyPr>
          <a:lstStyle/>
          <a:p>
            <a:r>
              <a:rPr lang="fr-FR" b="1" dirty="0" smtClean="0"/>
              <a:t>Avantages et inconvénients des deux types d’images</a:t>
            </a:r>
          </a:p>
          <a:p>
            <a:r>
              <a:rPr lang="fr-FR" dirty="0" smtClean="0"/>
              <a:t>Les images Bitmap sont pleinement adaptées au monde de la photo. (Difficile en effet de créer de tels rendus de paysages, de détails, de jeux d’ombres avec du Vectoriel.) Elles permettent bien entendu de représenter tout autre type d’image comme des dessins, des schémas, des cartes </a:t>
            </a:r>
            <a:r>
              <a:rPr lang="fr-FR" dirty="0" err="1" smtClean="0"/>
              <a:t>etc</a:t>
            </a:r>
            <a:r>
              <a:rPr lang="fr-FR" dirty="0" smtClean="0"/>
              <a:t>… mais leur intérêt réside surtout dans ce que le Vectoriel ne permet pas vraiment : le réalisme.</a:t>
            </a:r>
            <a:br>
              <a:rPr lang="fr-FR" dirty="0" smtClean="0"/>
            </a:br>
            <a:r>
              <a:rPr lang="fr-FR" dirty="0" smtClean="0"/>
              <a:t>Hélas, les images Bitmap souffrent du « phénomène de pixellisation » qui veut que moins la photo est de qualité, plus on voit apparaitre ces fameux petits carrés. C’est surtout vrai lors des agrandissements ou de l’impression.</a:t>
            </a:r>
            <a:br>
              <a:rPr lang="fr-FR" dirty="0" smtClean="0"/>
            </a:br>
            <a:r>
              <a:rPr lang="fr-FR" dirty="0" smtClean="0"/>
              <a:t>En contre partie, plus l’image est de qualité, plus le fichier est volumineux.</a:t>
            </a:r>
            <a:endParaRPr lang="fr-FR" dirty="0"/>
          </a:p>
        </p:txBody>
      </p:sp>
      <p:sp>
        <p:nvSpPr>
          <p:cNvPr id="3" name="Rectangle 2"/>
          <p:cNvSpPr/>
          <p:nvPr/>
        </p:nvSpPr>
        <p:spPr>
          <a:xfrm>
            <a:off x="251520" y="3284984"/>
            <a:ext cx="8064896" cy="1477328"/>
          </a:xfrm>
          <a:prstGeom prst="rect">
            <a:avLst/>
          </a:prstGeom>
        </p:spPr>
        <p:txBody>
          <a:bodyPr wrap="square">
            <a:spAutoFit/>
          </a:bodyPr>
          <a:lstStyle/>
          <a:p>
            <a:r>
              <a:rPr lang="fr-FR" dirty="0" smtClean="0"/>
              <a:t>A l’inverse, les images Vectorielles s’avèrent plutôt légères. Elles ont aussi la fameuse propriété de pouvoir être agrandies sans limite et sans pixellisation, chaque ligne et chaque forme étant recalculée dynamiquement!</a:t>
            </a:r>
            <a:br>
              <a:rPr lang="fr-FR" dirty="0" smtClean="0"/>
            </a:br>
            <a:r>
              <a:rPr lang="fr-FR" dirty="0" smtClean="0"/>
              <a:t>Par contre, elles sont plutôt vouées à la création de rendus relativement simples comme des schémas, des diagrammes </a:t>
            </a:r>
            <a:r>
              <a:rPr lang="fr-FR" dirty="0" err="1" smtClean="0"/>
              <a:t>etc</a:t>
            </a:r>
            <a:r>
              <a:rPr lang="fr-FR" dirty="0" smtClean="0"/>
              <a:t>…</a:t>
            </a:r>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79512" y="116632"/>
            <a:ext cx="8559203" cy="400110"/>
          </a:xfrm>
          <a:prstGeom prst="rect">
            <a:avLst/>
          </a:prstGeom>
          <a:noFill/>
        </p:spPr>
        <p:txBody>
          <a:bodyPr wrap="none" rtlCol="0">
            <a:spAutoFit/>
          </a:bodyPr>
          <a:lstStyle/>
          <a:p>
            <a:r>
              <a:rPr lang="fr-FR" sz="2000" b="1" dirty="0" smtClean="0"/>
              <a:t>2- Principe de fonctionnement  d’un scanner et d’un appareil photo numérique</a:t>
            </a:r>
            <a:endParaRPr lang="fr-FR" sz="2000" b="1" dirty="0"/>
          </a:p>
        </p:txBody>
      </p:sp>
      <p:sp>
        <p:nvSpPr>
          <p:cNvPr id="8195" name="Rectangle 3"/>
          <p:cNvSpPr>
            <a:spLocks noChangeArrowheads="1"/>
          </p:cNvSpPr>
          <p:nvPr/>
        </p:nvSpPr>
        <p:spPr bwMode="auto">
          <a:xfrm>
            <a:off x="251521" y="980728"/>
            <a:ext cx="8892479" cy="3277820"/>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500" b="0" i="0" u="none" strike="noStrike" cap="none" normalizeH="0" baseline="0" dirty="0" smtClean="0">
              <a:ln>
                <a:noFill/>
              </a:ln>
              <a:solidFill>
                <a:srgbClr val="309DCF"/>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fr-FR" dirty="0" smtClean="0">
                <a:latin typeface="Arial" pitchFamily="34" charset="0"/>
                <a:cs typeface="Arial" pitchFamily="34" charset="0"/>
              </a:rPr>
              <a:t>Le capteur : r</a:t>
            </a:r>
            <a:r>
              <a:rPr kumimoji="0" lang="fr-FR" sz="1800" b="0" i="0" u="none" strike="noStrike" cap="none" normalizeH="0" baseline="0" dirty="0" smtClean="0">
                <a:ln>
                  <a:noFill/>
                </a:ln>
                <a:solidFill>
                  <a:schemeClr val="tx1"/>
                </a:solidFill>
                <a:effectLst/>
                <a:latin typeface="Arial" pitchFamily="34" charset="0"/>
                <a:cs typeface="Arial" pitchFamily="34" charset="0"/>
              </a:rPr>
              <a:t>emplaçant de la pellicule, qui restitue la lumière en image, le capteur photosensible fonctionne sur le même principe. Il est </a:t>
            </a:r>
            <a:r>
              <a:rPr kumimoji="0" lang="fr-FR" sz="1800" b="1" i="0" u="none" strike="noStrike" cap="none" normalizeH="0" baseline="0" dirty="0" smtClean="0">
                <a:ln>
                  <a:noFill/>
                </a:ln>
                <a:solidFill>
                  <a:srgbClr val="D6071B"/>
                </a:solidFill>
                <a:effectLst/>
                <a:latin typeface="Arial" pitchFamily="34" charset="0"/>
                <a:cs typeface="Arial" pitchFamily="34" charset="0"/>
              </a:rPr>
              <a:t>constitué de cellules photovoltaïques qui mesurent l'intensité de la lumière et sa couleur. Cette intensité lumineuse est ensuite transformée en courant électrique. </a:t>
            </a:r>
          </a:p>
          <a:p>
            <a:pPr lvl="0" eaLnBrk="0" fontAlgn="ctr" hangingPunct="0">
              <a:spcBef>
                <a:spcPct val="0"/>
              </a:spcBef>
              <a:spcAft>
                <a:spcPct val="0"/>
              </a:spcAft>
            </a:pPr>
            <a:r>
              <a:rPr kumimoji="0" lang="fr-FR" sz="1800" b="1" i="0" u="none" strike="noStrike" cap="none" normalizeH="0" baseline="0" dirty="0" smtClean="0">
                <a:ln>
                  <a:noFill/>
                </a:ln>
                <a:solidFill>
                  <a:srgbClr val="D6071B"/>
                </a:solidFill>
                <a:effectLst/>
                <a:latin typeface="Arial" pitchFamily="34" charset="0"/>
                <a:cs typeface="Arial" pitchFamily="34" charset="0"/>
              </a:rPr>
              <a:t>Chaque point du capteur, qui compose une partie d'un pixel, enregistre l'intensité lumineuse pour </a:t>
            </a:r>
            <a:r>
              <a:rPr lang="fr-FR" b="1" dirty="0" smtClean="0">
                <a:solidFill>
                  <a:srgbClr val="D6071B"/>
                </a:solidFill>
                <a:latin typeface="Arial" pitchFamily="34" charset="0"/>
                <a:cs typeface="Arial" pitchFamily="34" charset="0"/>
              </a:rPr>
              <a:t>produire </a:t>
            </a:r>
            <a:r>
              <a:rPr lang="fr-FR" b="1" dirty="0">
                <a:solidFill>
                  <a:srgbClr val="D6071B"/>
                </a:solidFill>
                <a:latin typeface="Arial" pitchFamily="34" charset="0"/>
                <a:cs typeface="Arial" pitchFamily="34" charset="0"/>
              </a:rPr>
              <a:t>une image</a:t>
            </a:r>
            <a:r>
              <a:rPr lang="fr-FR" dirty="0">
                <a:latin typeface="Arial" pitchFamily="34" charset="0"/>
                <a:cs typeface="Arial" pitchFamily="34" charset="0"/>
              </a:rPr>
              <a:t>. </a:t>
            </a:r>
            <a:r>
              <a:rPr kumimoji="0" lang="fr-FR" sz="1800" b="0" i="0" u="none" strike="noStrike" cap="none" normalizeH="0" baseline="0" dirty="0" smtClean="0">
                <a:ln>
                  <a:noFill/>
                </a:ln>
                <a:solidFill>
                  <a:schemeClr val="tx1"/>
                </a:solidFill>
                <a:effectLst/>
                <a:latin typeface="Arial" pitchFamily="34" charset="0"/>
                <a:cs typeface="Arial" pitchFamily="34" charset="0"/>
              </a:rPr>
              <a:t/>
            </a:r>
            <a:br>
              <a:rPr kumimoji="0" lang="fr-FR" sz="1800" b="0" i="0" u="none" strike="noStrike" cap="none" normalizeH="0" baseline="0" dirty="0" smtClean="0">
                <a:ln>
                  <a:noFill/>
                </a:ln>
                <a:solidFill>
                  <a:schemeClr val="tx1"/>
                </a:solidFill>
                <a:effectLst/>
                <a:latin typeface="Arial" pitchFamily="34" charset="0"/>
                <a:cs typeface="Arial" pitchFamily="34" charset="0"/>
              </a:rPr>
            </a:br>
            <a:r>
              <a:rPr kumimoji="0" lang="fr-FR" sz="1800" b="0" i="0" u="none" strike="noStrike" cap="none" normalizeH="0" baseline="0" dirty="0" smtClean="0">
                <a:ln>
                  <a:noFill/>
                </a:ln>
                <a:solidFill>
                  <a:schemeClr val="tx1"/>
                </a:solidFill>
                <a:effectLst/>
                <a:latin typeface="Arial" pitchFamily="34" charset="0"/>
                <a:cs typeface="Arial" pitchFamily="34" charset="0"/>
              </a:rPr>
              <a:t>Le capteur est constitué de deux éléments superposés : le premier est composé de cellules photosensibles, le second est le dispositif à transfert de charge. Pour restituer la couleur, chaque cellule photosensible possède 3 filtres : un rouge, un bleu et un vert, chaque filtre n'étant réceptif qu'à une seule coordonnée pour pouvoir capter une couleur. </a:t>
            </a:r>
          </a:p>
        </p:txBody>
      </p:sp>
      <p:pic>
        <p:nvPicPr>
          <p:cNvPr id="8196" name="Picture 4" descr="http://static.commentcamarche.net/www.commentcamarche.net/faq/images/p6YJmREnuJC8DynX-s-.png"/>
          <p:cNvPicPr>
            <a:picLocks noChangeAspect="1" noChangeArrowheads="1"/>
          </p:cNvPicPr>
          <p:nvPr/>
        </p:nvPicPr>
        <p:blipFill>
          <a:blip r:embed="rId2" cstate="print"/>
          <a:srcRect/>
          <a:stretch>
            <a:fillRect/>
          </a:stretch>
        </p:blipFill>
        <p:spPr bwMode="auto">
          <a:xfrm>
            <a:off x="3203848" y="4365104"/>
            <a:ext cx="2000250" cy="2133601"/>
          </a:xfrm>
          <a:prstGeom prst="rect">
            <a:avLst/>
          </a:prstGeom>
          <a:noFill/>
        </p:spPr>
      </p:pic>
      <p:sp>
        <p:nvSpPr>
          <p:cNvPr id="7" name="Rectangle 6"/>
          <p:cNvSpPr/>
          <p:nvPr/>
        </p:nvSpPr>
        <p:spPr>
          <a:xfrm>
            <a:off x="323528" y="548680"/>
            <a:ext cx="8208912" cy="646331"/>
          </a:xfrm>
          <a:prstGeom prst="rect">
            <a:avLst/>
          </a:prstGeom>
        </p:spPr>
        <p:txBody>
          <a:bodyPr wrap="square">
            <a:spAutoFit/>
          </a:bodyPr>
          <a:lstStyle/>
          <a:p>
            <a:r>
              <a:rPr lang="fr-FR" b="1" dirty="0" smtClean="0"/>
              <a:t>Le capteur est le cœur de l’appareil photo numérique. C'est grâce à ce support que l’on peut enregistrer et voir les photos sur support informatique. </a:t>
            </a: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260648"/>
            <a:ext cx="4572000" cy="2308324"/>
          </a:xfrm>
          <a:prstGeom prst="rect">
            <a:avLst/>
          </a:prstGeom>
        </p:spPr>
        <p:txBody>
          <a:bodyPr>
            <a:spAutoFit/>
          </a:bodyPr>
          <a:lstStyle/>
          <a:p>
            <a:r>
              <a:rPr lang="fr-FR" b="1" dirty="0" smtClean="0"/>
              <a:t>Le capteur CCD</a:t>
            </a:r>
            <a:r>
              <a:rPr lang="fr-FR" dirty="0" smtClean="0"/>
              <a:t> (Charge-</a:t>
            </a:r>
            <a:r>
              <a:rPr lang="fr-FR" dirty="0" err="1" smtClean="0"/>
              <a:t>Coupled</a:t>
            </a:r>
            <a:r>
              <a:rPr lang="fr-FR" dirty="0" smtClean="0"/>
              <a:t> </a:t>
            </a:r>
            <a:r>
              <a:rPr lang="fr-FR" dirty="0" err="1" smtClean="0"/>
              <a:t>Device</a:t>
            </a:r>
            <a:r>
              <a:rPr lang="fr-FR" dirty="0" smtClean="0"/>
              <a:t>) était le plus répandu il y a encore peu de temps, équipant presque tous les appareils photo et caméras vidéos. Le CCD est composé d'une </a:t>
            </a:r>
            <a:r>
              <a:rPr lang="fr-FR" b="1" dirty="0" smtClean="0"/>
              <a:t>matrice de cellules photosensibles qui transfère la charge vers un collecteur qui transfère à son tour l'ensemble des charges vers le convertisseur</a:t>
            </a:r>
            <a:r>
              <a:rPr lang="fr-FR" dirty="0" smtClean="0"/>
              <a:t>. </a:t>
            </a:r>
            <a:endParaRPr lang="fr-FR" dirty="0"/>
          </a:p>
        </p:txBody>
      </p:sp>
      <p:sp>
        <p:nvSpPr>
          <p:cNvPr id="3" name="Rectangle 2"/>
          <p:cNvSpPr/>
          <p:nvPr/>
        </p:nvSpPr>
        <p:spPr>
          <a:xfrm>
            <a:off x="467544" y="2780928"/>
            <a:ext cx="4572000" cy="2585323"/>
          </a:xfrm>
          <a:prstGeom prst="rect">
            <a:avLst/>
          </a:prstGeom>
        </p:spPr>
        <p:txBody>
          <a:bodyPr>
            <a:spAutoFit/>
          </a:bodyPr>
          <a:lstStyle/>
          <a:p>
            <a:r>
              <a:rPr lang="fr-FR" b="1" dirty="0" smtClean="0"/>
              <a:t>Le capteur CMOS</a:t>
            </a:r>
            <a:r>
              <a:rPr lang="fr-FR" dirty="0" smtClean="0"/>
              <a:t> (</a:t>
            </a:r>
            <a:r>
              <a:rPr lang="fr-FR" dirty="0" err="1" smtClean="0"/>
              <a:t>Complementary</a:t>
            </a:r>
            <a:r>
              <a:rPr lang="fr-FR" dirty="0" smtClean="0"/>
              <a:t> </a:t>
            </a:r>
            <a:r>
              <a:rPr lang="fr-FR" dirty="0" err="1" smtClean="0"/>
              <a:t>Metal</a:t>
            </a:r>
            <a:r>
              <a:rPr lang="fr-FR" dirty="0" smtClean="0"/>
              <a:t> Oxyde Semi-</a:t>
            </a:r>
            <a:r>
              <a:rPr lang="fr-FR" dirty="0" err="1" smtClean="0"/>
              <a:t>conductor</a:t>
            </a:r>
            <a:r>
              <a:rPr lang="fr-FR" dirty="0" smtClean="0"/>
              <a:t>) fonctionne sur le même principe, à quelques détails prêts : il se compose d'une </a:t>
            </a:r>
            <a:r>
              <a:rPr lang="fr-FR" b="1" dirty="0" smtClean="0"/>
              <a:t>matrice de cellules photosensibles également, mais au lieu de transférer la charge vers un collecteur, il la conserve et la transfère au convertisseur directement</a:t>
            </a:r>
            <a:r>
              <a:rPr lang="fr-FR" dirty="0" smtClean="0"/>
              <a:t>. </a:t>
            </a:r>
            <a:br>
              <a:rPr lang="fr-FR" dirty="0" smtClean="0"/>
            </a:br>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32656"/>
            <a:ext cx="9144000" cy="4524315"/>
          </a:xfrm>
          <a:prstGeom prst="rect">
            <a:avLst/>
          </a:prstGeom>
        </p:spPr>
        <p:txBody>
          <a:bodyPr wrap="square">
            <a:spAutoFit/>
          </a:bodyPr>
          <a:lstStyle/>
          <a:p>
            <a:r>
              <a:rPr lang="fr-FR" sz="2000" b="1" dirty="0" smtClean="0"/>
              <a:t>3 -La résolution</a:t>
            </a:r>
          </a:p>
          <a:p>
            <a:r>
              <a:rPr lang="fr-FR" dirty="0" smtClean="0"/>
              <a:t/>
            </a:r>
            <a:br>
              <a:rPr lang="fr-FR" dirty="0" smtClean="0"/>
            </a:br>
            <a:r>
              <a:rPr lang="fr-FR" dirty="0" smtClean="0"/>
              <a:t>La résolution est calculée par le </a:t>
            </a:r>
            <a:r>
              <a:rPr lang="fr-FR" b="1" dirty="0" smtClean="0"/>
              <a:t>nombre de pixels en longueur et en largeur</a:t>
            </a:r>
            <a:r>
              <a:rPr lang="fr-FR" dirty="0" smtClean="0"/>
              <a:t>. De cette résolution dépendra le format de sortie, c'est-à-dire la </a:t>
            </a:r>
            <a:r>
              <a:rPr lang="fr-FR" b="1" dirty="0" smtClean="0"/>
              <a:t>taille </a:t>
            </a:r>
            <a:r>
              <a:rPr lang="fr-FR" b="1" dirty="0" smtClean="0"/>
              <a:t>maximale </a:t>
            </a:r>
            <a:r>
              <a:rPr lang="fr-FR" b="1" dirty="0" smtClean="0"/>
              <a:t>en impression sans altération de la qualité de l’image</a:t>
            </a:r>
            <a:r>
              <a:rPr lang="fr-FR" dirty="0" smtClean="0"/>
              <a:t>. </a:t>
            </a:r>
            <a:br>
              <a:rPr lang="fr-FR" dirty="0" smtClean="0"/>
            </a:br>
            <a:r>
              <a:rPr lang="fr-FR" dirty="0" smtClean="0"/>
              <a:t>Ainsi, un capteur de 12 millions de pixels permet de restituer une image de 4000 pixels sur 3000 (4000x3000 = 12 000 </a:t>
            </a:r>
            <a:r>
              <a:rPr lang="fr-FR" dirty="0" err="1" smtClean="0"/>
              <a:t>000</a:t>
            </a:r>
            <a:r>
              <a:rPr lang="fr-FR" dirty="0" smtClean="0"/>
              <a:t>). </a:t>
            </a:r>
          </a:p>
          <a:p>
            <a:r>
              <a:rPr lang="fr-FR" dirty="0" smtClean="0"/>
              <a:t>A 150 pixels par pouce, on obtient une image de bonne qualité sur un tirage de 67cm sur 50cm (un peu plus grand que le format A2).</a:t>
            </a:r>
          </a:p>
          <a:p>
            <a:endParaRPr lang="fr-FR" b="1" dirty="0" smtClean="0"/>
          </a:p>
          <a:p>
            <a:r>
              <a:rPr lang="fr-FR" b="1" dirty="0" smtClean="0"/>
              <a:t>Remarque </a:t>
            </a:r>
            <a:r>
              <a:rPr lang="fr-FR" dirty="0" smtClean="0"/>
              <a:t>:</a:t>
            </a:r>
          </a:p>
          <a:p>
            <a:r>
              <a:rPr lang="fr-FR" dirty="0" smtClean="0"/>
              <a:t>Il faut cependant prendre en compte la taille réelle du capteur, qui a une incidence directe sur la qualité générale des images. Un capteur de même résolution au format 24x36mm(full frame) sera de meilleure qualité qu'un capteur de 13x17,3mm (4/3 que l'on retrouve sur certains bridges et compacts à objectif interchangeable). </a:t>
            </a:r>
            <a:br>
              <a:rPr lang="fr-FR" dirty="0" smtClean="0"/>
            </a:br>
            <a:endParaRPr lang="fr-FR" dirty="0"/>
          </a:p>
        </p:txBody>
      </p:sp>
      <p:sp>
        <p:nvSpPr>
          <p:cNvPr id="3" name="ZoneTexte 2"/>
          <p:cNvSpPr txBox="1"/>
          <p:nvPr/>
        </p:nvSpPr>
        <p:spPr>
          <a:xfrm>
            <a:off x="3635896" y="2564904"/>
            <a:ext cx="1845377" cy="369332"/>
          </a:xfrm>
          <a:prstGeom prst="rect">
            <a:avLst/>
          </a:prstGeom>
          <a:noFill/>
        </p:spPr>
        <p:txBody>
          <a:bodyPr wrap="none" rtlCol="0">
            <a:spAutoFit/>
          </a:bodyPr>
          <a:lstStyle/>
          <a:p>
            <a:r>
              <a:rPr lang="fr-FR" dirty="0" smtClean="0"/>
              <a:t>1pouce = 2.54 cm</a:t>
            </a:r>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79512" y="332656"/>
            <a:ext cx="8485272" cy="400110"/>
          </a:xfrm>
          <a:prstGeom prst="rect">
            <a:avLst/>
          </a:prstGeom>
          <a:noFill/>
        </p:spPr>
        <p:txBody>
          <a:bodyPr wrap="none" rtlCol="0">
            <a:spAutoFit/>
          </a:bodyPr>
          <a:lstStyle/>
          <a:p>
            <a:r>
              <a:rPr lang="fr-FR" sz="2000" b="1" dirty="0"/>
              <a:t>4</a:t>
            </a:r>
            <a:r>
              <a:rPr lang="fr-FR" sz="2000" b="1" dirty="0" smtClean="0"/>
              <a:t>- Réglage de la résolution du scanner en fonction de la destination de l’image</a:t>
            </a:r>
            <a:endParaRPr lang="fr-FR" sz="2000" b="1" dirty="0"/>
          </a:p>
        </p:txBody>
      </p:sp>
      <p:graphicFrame>
        <p:nvGraphicFramePr>
          <p:cNvPr id="3" name="Tableau 2"/>
          <p:cNvGraphicFramePr>
            <a:graphicFrameLocks noGrp="1"/>
          </p:cNvGraphicFramePr>
          <p:nvPr/>
        </p:nvGraphicFramePr>
        <p:xfrm>
          <a:off x="179512" y="908721"/>
          <a:ext cx="8784976" cy="3906767"/>
        </p:xfrm>
        <a:graphic>
          <a:graphicData uri="http://schemas.openxmlformats.org/drawingml/2006/table">
            <a:tbl>
              <a:tblPr firstRow="1" bandRow="1">
                <a:tableStyleId>{5C22544A-7EE6-4342-B048-85BDC9FD1C3A}</a:tableStyleId>
              </a:tblPr>
              <a:tblGrid>
                <a:gridCol w="4392488"/>
                <a:gridCol w="4392488"/>
              </a:tblGrid>
              <a:tr h="432047">
                <a:tc>
                  <a:txBody>
                    <a:bodyPr/>
                    <a:lstStyle/>
                    <a:p>
                      <a:r>
                        <a:rPr lang="fr-FR" dirty="0" smtClean="0"/>
                        <a:t>Destination</a:t>
                      </a:r>
                      <a:endParaRPr lang="fr-FR" dirty="0"/>
                    </a:p>
                  </a:txBody>
                  <a:tcPr/>
                </a:tc>
                <a:tc>
                  <a:txBody>
                    <a:bodyPr/>
                    <a:lstStyle/>
                    <a:p>
                      <a:r>
                        <a:rPr lang="fr-FR" dirty="0" smtClean="0"/>
                        <a:t>Résolution</a:t>
                      </a:r>
                      <a:endParaRPr lang="fr-FR" dirty="0"/>
                    </a:p>
                  </a:txBody>
                  <a:tcPr/>
                </a:tc>
              </a:tr>
              <a:tr h="370840">
                <a:tc>
                  <a:txBody>
                    <a:bodyPr/>
                    <a:lstStyle/>
                    <a:p>
                      <a:r>
                        <a:rPr lang="fr-FR" b="1" dirty="0" smtClean="0"/>
                        <a:t>Je dois scanner un texte de format A4 pour l'expédier en "fichier joint". Quelle résolution dois-je utiliser ?</a:t>
                      </a:r>
                      <a:endParaRPr lang="fr-FR" dirty="0"/>
                    </a:p>
                  </a:txBody>
                  <a:tcPr/>
                </a:tc>
                <a:tc>
                  <a:txBody>
                    <a:bodyPr/>
                    <a:lstStyle/>
                    <a:p>
                      <a:r>
                        <a:rPr lang="fr-FR" dirty="0" smtClean="0"/>
                        <a:t>Si c'est pour qu'il soit lisible une fois imprimé à l'échelle 1, 100 pixels par pouce constitue un bon choix (50 pixels par pouce reproduirait trop mal les petits caractères, 200 ferait un fichier 2 x 2 = 4 fois plus gros sans véritable justification. </a:t>
                      </a:r>
                      <a:endParaRPr lang="fr-FR" dirty="0"/>
                    </a:p>
                  </a:txBody>
                  <a:tcPr/>
                </a:tc>
              </a:tr>
              <a:tr h="370840">
                <a:tc>
                  <a:txBody>
                    <a:bodyPr/>
                    <a:lstStyle/>
                    <a:p>
                      <a:r>
                        <a:rPr lang="fr-FR" b="1" dirty="0" smtClean="0"/>
                        <a:t>Je dois scanner une image destinée à une impression de bonne qualité. Cette image sera imprimée avec réduction par rapport à l'original (échelle 1/2). Quelle résolution dois-je utiliser pour scanner l'original ? </a:t>
                      </a:r>
                      <a:endParaRPr lang="fr-FR" dirty="0" smtClean="0"/>
                    </a:p>
                    <a:p>
                      <a:r>
                        <a:rPr lang="fr-FR" dirty="0" smtClean="0"/>
                        <a:t>Impression magazine</a:t>
                      </a:r>
                      <a:endParaRPr lang="fr-FR" dirty="0"/>
                    </a:p>
                  </a:txBody>
                  <a:tcPr/>
                </a:tc>
                <a:tc>
                  <a:txBody>
                    <a:bodyPr/>
                    <a:lstStyle/>
                    <a:p>
                      <a:r>
                        <a:rPr lang="fr-FR" dirty="0" smtClean="0"/>
                        <a:t>Si je veux avoir 300 ppp à l'impression (valeur typique pour une excellente qualité), il faudra scanner l'original à 150 ppp. </a:t>
                      </a:r>
                      <a:endParaRPr lang="fr-FR" dirty="0"/>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1844824"/>
            <a:ext cx="8229600" cy="1143000"/>
          </a:xfrm>
        </p:spPr>
        <p:txBody>
          <a:bodyPr/>
          <a:lstStyle/>
          <a:p>
            <a:r>
              <a:rPr lang="fr-FR" dirty="0" smtClean="0"/>
              <a:t>II- Gestion des couleurs de l’image</a:t>
            </a:r>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528" y="332656"/>
            <a:ext cx="8280920" cy="3754874"/>
          </a:xfrm>
          <a:prstGeom prst="rect">
            <a:avLst/>
          </a:prstGeom>
        </p:spPr>
        <p:txBody>
          <a:bodyPr wrap="square">
            <a:spAutoFit/>
          </a:bodyPr>
          <a:lstStyle/>
          <a:p>
            <a:r>
              <a:rPr lang="fr-FR" sz="2000" b="1" dirty="0" smtClean="0"/>
              <a:t>1- Les espaces couleurs</a:t>
            </a:r>
          </a:p>
          <a:p>
            <a:endParaRPr lang="fr-FR" sz="2000" b="1" dirty="0" smtClean="0"/>
          </a:p>
          <a:p>
            <a:r>
              <a:rPr lang="fr-FR" dirty="0" smtClean="0"/>
              <a:t>Un espace couleurs est un ensemble de couleurs appelé également </a:t>
            </a:r>
            <a:r>
              <a:rPr lang="fr-FR" dirty="0" err="1" smtClean="0"/>
              <a:t>gamut</a:t>
            </a:r>
            <a:r>
              <a:rPr lang="fr-FR" dirty="0" smtClean="0"/>
              <a:t>. Le </a:t>
            </a:r>
            <a:r>
              <a:rPr lang="fr-FR" dirty="0" err="1" smtClean="0"/>
              <a:t>gamut</a:t>
            </a:r>
            <a:r>
              <a:rPr lang="fr-FR" dirty="0" smtClean="0"/>
              <a:t> d'un écran représente toutes les couleurs qu'il est capable d'afficher. Celui d'une imprimante, toutes les couleurs qu'elle est capable d'imprimer. Il existe deux types d'espaces couleurs : ceux liés à chaque appareil (et on parle alors de </a:t>
            </a:r>
            <a:r>
              <a:rPr lang="fr-FR" dirty="0" smtClean="0">
                <a:hlinkClick r:id="rId2"/>
              </a:rPr>
              <a:t>profil ICC</a:t>
            </a:r>
            <a:r>
              <a:rPr lang="fr-FR" dirty="0" smtClean="0"/>
              <a:t>) et certains inventés par des chercheurs pour qu'ils ne dépendent pas d'un appareil et dont les plus connus sont le </a:t>
            </a:r>
            <a:r>
              <a:rPr lang="fr-FR" dirty="0" err="1" smtClean="0"/>
              <a:t>sRGB</a:t>
            </a:r>
            <a:r>
              <a:rPr lang="fr-FR" dirty="0" smtClean="0"/>
              <a:t>, Adobe RVB 1998 ou encore </a:t>
            </a:r>
            <a:r>
              <a:rPr lang="fr-FR" dirty="0" err="1" smtClean="0"/>
              <a:t>ProPhoto</a:t>
            </a:r>
            <a:r>
              <a:rPr lang="fr-FR" dirty="0" smtClean="0"/>
              <a:t>. Le plus grand d'entre eux représente l'ensemble des couleurs que voit un être humain et s'appelle l'espace L*a*b*. L'espace couleurs La*b* est donc la plaque tournante, l'étalon, de la gestion des couleurs. Tous les autres espaces sont plus petits car les limites techniques ne permettent aux différents appareils que nous utilisons de reproduire, pour le moment, autant de couleurs (saturées). </a:t>
            </a:r>
            <a:endParaRPr lang="fr-FR" dirty="0"/>
          </a:p>
        </p:txBody>
      </p:sp>
      <p:sp>
        <p:nvSpPr>
          <p:cNvPr id="4" name="Rectangle 3"/>
          <p:cNvSpPr/>
          <p:nvPr/>
        </p:nvSpPr>
        <p:spPr>
          <a:xfrm>
            <a:off x="395536" y="4221088"/>
            <a:ext cx="7416824" cy="646331"/>
          </a:xfrm>
          <a:prstGeom prst="rect">
            <a:avLst/>
          </a:prstGeom>
        </p:spPr>
        <p:txBody>
          <a:bodyPr wrap="square">
            <a:spAutoFit/>
          </a:bodyPr>
          <a:lstStyle/>
          <a:p>
            <a:r>
              <a:rPr lang="fr-FR" dirty="0" smtClean="0"/>
              <a:t>Qu'est-ce qu'une bonne couleur ? C'est une couleur L*a*b* donc une couleur absolue. Une couleur L*a*b* correspond à une seule couleur.</a:t>
            </a:r>
            <a:endParaRPr lang="fr-F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srcRect/>
          <a:stretch>
            <a:fillRect/>
          </a:stretch>
        </p:blipFill>
        <p:spPr bwMode="auto">
          <a:xfrm>
            <a:off x="2267744" y="692696"/>
            <a:ext cx="4608512" cy="529125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548680"/>
            <a:ext cx="8136904" cy="4801314"/>
          </a:xfrm>
          <a:prstGeom prst="rect">
            <a:avLst/>
          </a:prstGeom>
        </p:spPr>
        <p:txBody>
          <a:bodyPr wrap="square">
            <a:spAutoFit/>
          </a:bodyPr>
          <a:lstStyle/>
          <a:p>
            <a:r>
              <a:rPr lang="fr-FR" sz="2000" b="1" dirty="0" smtClean="0"/>
              <a:t>2- Les profils ICC</a:t>
            </a:r>
          </a:p>
          <a:p>
            <a:endParaRPr lang="fr-FR" b="1" dirty="0"/>
          </a:p>
          <a:p>
            <a:r>
              <a:rPr lang="fr-FR" dirty="0" smtClean="0"/>
              <a:t>Commençons par une peu d'histoire. Il y a plus de vingt ans, un organisme international, l'International </a:t>
            </a:r>
            <a:r>
              <a:rPr lang="fr-FR" dirty="0" err="1" smtClean="0"/>
              <a:t>Color</a:t>
            </a:r>
            <a:r>
              <a:rPr lang="fr-FR" dirty="0" smtClean="0"/>
              <a:t> Consortium - </a:t>
            </a:r>
            <a:r>
              <a:rPr lang="fr-FR" b="1" dirty="0" smtClean="0"/>
              <a:t>ICC </a:t>
            </a:r>
            <a:r>
              <a:rPr lang="fr-FR" dirty="0" smtClean="0"/>
              <a:t>- fondé par Adobe, Microsoft, Apple, Agfa, Kodak, </a:t>
            </a:r>
            <a:r>
              <a:rPr lang="fr-FR" dirty="0" err="1" smtClean="0"/>
              <a:t>Silicon</a:t>
            </a:r>
            <a:r>
              <a:rPr lang="fr-FR" dirty="0" smtClean="0"/>
              <a:t> </a:t>
            </a:r>
            <a:r>
              <a:rPr lang="fr-FR" dirty="0" err="1" smtClean="0"/>
              <a:t>Graphics</a:t>
            </a:r>
            <a:r>
              <a:rPr lang="fr-FR" dirty="0" smtClean="0"/>
              <a:t> et Sun a inventé et installé, d'abord sur un ordinateur Apple, un outil fabuleux : </a:t>
            </a:r>
            <a:r>
              <a:rPr lang="fr-FR" dirty="0" err="1" smtClean="0"/>
              <a:t>Colorsync</a:t>
            </a:r>
            <a:r>
              <a:rPr lang="fr-FR" dirty="0" smtClean="0"/>
              <a:t>. En 1993 étaient donc inventés les profils ICC - ou ICM pour Microsoft ® - et les outils de conversion des couleurs qui doivent forcément l'accompagner.</a:t>
            </a:r>
            <a:endParaRPr lang="fr-FR" b="1" dirty="0" smtClean="0"/>
          </a:p>
          <a:p>
            <a:endParaRPr lang="fr-FR" b="1" dirty="0"/>
          </a:p>
          <a:p>
            <a:r>
              <a:rPr lang="fr-FR" dirty="0" smtClean="0"/>
              <a:t>Il est indispensable en gestion des couleurs de comprendre ce qu'est un profil ICC : c'est la carte d'identité couleur d'un appareil. Ils servent principalement à afficher les "bonnes" couleurs d'un fichier. Il est créé lors du calibrage d'un appareil. Deux choses sont importantes : lors du calibrage d'un écran, nous voulons savoir s'il affiche correctement les couleurs et combien de couleurs il est capable d'afficher. Toutes ces informations se trouvent réunies dans SON profil ICC. Idem pour l'imprimante/papier. Les logiciels qui gèrent ses profils ICC vont donc les utiliser afin d'afficher ou d'imprimer correctement les couleurs de nos belles photos.</a:t>
            </a:r>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197346"/>
            <a:ext cx="8208912" cy="3693319"/>
          </a:xfrm>
          <a:prstGeom prst="rect">
            <a:avLst/>
          </a:prstGeom>
        </p:spPr>
        <p:txBody>
          <a:bodyPr wrap="square">
            <a:spAutoFit/>
          </a:bodyPr>
          <a:lstStyle/>
          <a:p>
            <a:r>
              <a:rPr lang="fr-FR" dirty="0" smtClean="0"/>
              <a:t>Attribuer</a:t>
            </a:r>
            <a:r>
              <a:rPr lang="fr-FR" dirty="0"/>
              <a:t> un profil</a:t>
            </a:r>
            <a:r>
              <a:rPr lang="fr-FR" dirty="0" smtClean="0"/>
              <a:t> sert à donner un sens colorimétrique - une couleur "vraie" - aux valeurs RVB d'une photo. Lors de l'attribution d'un profil ICC à une image, chaque valeur RVB (de chaque pixel par exemple) devient la "</a:t>
            </a:r>
            <a:r>
              <a:rPr lang="fr-FR" dirty="0" err="1" smtClean="0"/>
              <a:t>bonne"couleur</a:t>
            </a:r>
            <a:r>
              <a:rPr lang="fr-FR" dirty="0" smtClean="0"/>
              <a:t> L*a*b*. Si l'on attribue le bon profil ICC à une photo, elle affichera les "bonnes" couleurs, celles qu'elles auraient du voir si l'appareil de prise de vue était parfait ! </a:t>
            </a:r>
            <a:br>
              <a:rPr lang="fr-FR" dirty="0" smtClean="0"/>
            </a:br>
            <a:r>
              <a:rPr lang="fr-FR" dirty="0" smtClean="0"/>
              <a:t>Imaginez que vous trouviez un billet de 100 quelques choses par terre. Cette monnaie vous est inconnue. Vous allez dans un bureau de change et la première chose que va faire l'agent s'est d'identifier ce billet, lui donner un sens. Une fois que vous saurez ce que c'est, vous pourrez demander une conversion de cette monnaie dans votre monnaie afin de pouvoir vous en servir dans le commerce. Pour une valeur de 100 de départ vous aurez peut-être que 40 dans votre monnaie mais cela aura la même valeur absolue. Pour les couleurs cela représente la même couleur L*a*b* mais les valeurs RVB sont différentes !</a:t>
            </a:r>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611560" y="476672"/>
            <a:ext cx="6020494" cy="400110"/>
          </a:xfrm>
          <a:prstGeom prst="rect">
            <a:avLst/>
          </a:prstGeom>
          <a:noFill/>
        </p:spPr>
        <p:txBody>
          <a:bodyPr wrap="none" rtlCol="0">
            <a:spAutoFit/>
          </a:bodyPr>
          <a:lstStyle/>
          <a:p>
            <a:r>
              <a:rPr lang="fr-FR" sz="2000" b="1" dirty="0" smtClean="0"/>
              <a:t>3- Choix d’un espace de travail et conversion de profils </a:t>
            </a:r>
            <a:endParaRPr lang="fr-FR" sz="2000" b="1" dirty="0"/>
          </a:p>
        </p:txBody>
      </p:sp>
      <p:sp>
        <p:nvSpPr>
          <p:cNvPr id="22" name="Rectangle 21"/>
          <p:cNvSpPr/>
          <p:nvPr/>
        </p:nvSpPr>
        <p:spPr>
          <a:xfrm>
            <a:off x="899592" y="980728"/>
            <a:ext cx="6912768" cy="1477328"/>
          </a:xfrm>
          <a:prstGeom prst="rect">
            <a:avLst/>
          </a:prstGeom>
        </p:spPr>
        <p:txBody>
          <a:bodyPr wrap="square">
            <a:spAutoFit/>
          </a:bodyPr>
          <a:lstStyle/>
          <a:p>
            <a:r>
              <a:rPr lang="fr-FR" dirty="0" smtClean="0"/>
              <a:t>Convertir une image sert à modifier les valeurs RVB - et pas seulement les couleurs affichées - en d'autres valeurs R'V'B' SANS changer - ou le moins possible - les couleurs L*a*b* de celle-ci afin que les couleurs d'une photo soient, par exemple, imprimées le plus fidèlement possible, en tenant compte cette fois ci des défauts de l'imprimante.</a:t>
            </a:r>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3"/>
          <p:cNvPicPr>
            <a:picLocks noChangeAspect="1" noChangeArrowheads="1"/>
          </p:cNvPicPr>
          <p:nvPr/>
        </p:nvPicPr>
        <p:blipFill>
          <a:blip r:embed="rId2" cstate="print"/>
          <a:srcRect/>
          <a:stretch>
            <a:fillRect/>
          </a:stretch>
        </p:blipFill>
        <p:spPr bwMode="auto">
          <a:xfrm>
            <a:off x="971600" y="476672"/>
            <a:ext cx="7619065" cy="4013423"/>
          </a:xfrm>
          <a:prstGeom prst="rect">
            <a:avLst/>
          </a:prstGeom>
          <a:noFill/>
          <a:ln w="9525">
            <a:noFill/>
            <a:miter lim="800000"/>
            <a:headEnd/>
            <a:tailEnd/>
          </a:ln>
        </p:spPr>
      </p:pic>
      <p:sp>
        <p:nvSpPr>
          <p:cNvPr id="4" name="ZoneTexte 3"/>
          <p:cNvSpPr txBox="1"/>
          <p:nvPr/>
        </p:nvSpPr>
        <p:spPr>
          <a:xfrm>
            <a:off x="323528" y="4725144"/>
            <a:ext cx="8618578" cy="646331"/>
          </a:xfrm>
          <a:prstGeom prst="rect">
            <a:avLst/>
          </a:prstGeom>
          <a:noFill/>
        </p:spPr>
        <p:txBody>
          <a:bodyPr wrap="none" rtlCol="0">
            <a:spAutoFit/>
          </a:bodyPr>
          <a:lstStyle/>
          <a:p>
            <a:r>
              <a:rPr lang="fr-FR" dirty="0" smtClean="0"/>
              <a:t>Les mêmes valeurs RVB sont indiquées par la pipette mais les couleurs </a:t>
            </a:r>
            <a:r>
              <a:rPr lang="fr-FR" dirty="0" err="1" smtClean="0"/>
              <a:t>lab</a:t>
            </a:r>
            <a:r>
              <a:rPr lang="fr-FR" dirty="0" smtClean="0"/>
              <a:t> sont différentes.</a:t>
            </a:r>
          </a:p>
          <a:p>
            <a:r>
              <a:rPr lang="fr-FR" dirty="0" smtClean="0"/>
              <a:t>Le profil ICC du scanner permet de corriger les couleurs.</a:t>
            </a:r>
            <a:endParaRPr lang="fr-F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1259632" y="476672"/>
            <a:ext cx="6448425" cy="3609975"/>
          </a:xfrm>
          <a:prstGeom prst="rect">
            <a:avLst/>
          </a:prstGeom>
          <a:noFill/>
          <a:ln w="9525">
            <a:noFill/>
            <a:miter lim="800000"/>
            <a:headEnd/>
            <a:tailEnd/>
          </a:ln>
        </p:spPr>
      </p:pic>
      <p:sp>
        <p:nvSpPr>
          <p:cNvPr id="4" name="ZoneTexte 3"/>
          <p:cNvSpPr txBox="1"/>
          <p:nvPr/>
        </p:nvSpPr>
        <p:spPr>
          <a:xfrm>
            <a:off x="1187624" y="4149080"/>
            <a:ext cx="7056784" cy="923330"/>
          </a:xfrm>
          <a:prstGeom prst="rect">
            <a:avLst/>
          </a:prstGeom>
          <a:noFill/>
        </p:spPr>
        <p:txBody>
          <a:bodyPr wrap="square" rtlCol="0">
            <a:spAutoFit/>
          </a:bodyPr>
          <a:lstStyle/>
          <a:p>
            <a:r>
              <a:rPr lang="fr-FR" dirty="0" smtClean="0"/>
              <a:t>Les couleurs </a:t>
            </a:r>
            <a:r>
              <a:rPr lang="fr-FR" dirty="0" err="1" smtClean="0"/>
              <a:t>lab</a:t>
            </a:r>
            <a:r>
              <a:rPr lang="fr-FR" dirty="0" smtClean="0"/>
              <a:t> sont les mêmes mais les valeurs RVB ont été modifiées pour coller à la réalité de l’image. Cette opération passe par une conversion dans un espace neutre et plus large come Adobe RVB 1998.</a:t>
            </a:r>
            <a:endParaRPr lang="fr-FR" dirty="0"/>
          </a:p>
        </p:txBody>
      </p:sp>
      <p:sp>
        <p:nvSpPr>
          <p:cNvPr id="5" name="Rectangle 4"/>
          <p:cNvSpPr/>
          <p:nvPr/>
        </p:nvSpPr>
        <p:spPr>
          <a:xfrm>
            <a:off x="1115616" y="5085184"/>
            <a:ext cx="7488832" cy="1200329"/>
          </a:xfrm>
          <a:prstGeom prst="rect">
            <a:avLst/>
          </a:prstGeom>
        </p:spPr>
        <p:txBody>
          <a:bodyPr wrap="square">
            <a:spAutoFit/>
          </a:bodyPr>
          <a:lstStyle/>
          <a:p>
            <a:r>
              <a:rPr lang="fr-FR" dirty="0" smtClean="0">
                <a:effectLst>
                  <a:outerShdw blurRad="38100" dist="38100" dir="2700000" algn="tl">
                    <a:srgbClr val="000000">
                      <a:alpha val="43137"/>
                    </a:srgbClr>
                  </a:outerShdw>
                </a:effectLst>
              </a:rPr>
              <a:t>Choix de l’espace de travail </a:t>
            </a:r>
            <a:r>
              <a:rPr lang="fr-FR" dirty="0" smtClean="0"/>
              <a:t>:</a:t>
            </a:r>
          </a:p>
          <a:p>
            <a:r>
              <a:rPr lang="fr-FR" dirty="0" smtClean="0"/>
              <a:t>lorsque on convertit vers un espace couleurs neutre, il faut le choisir un peu plus grand que celui du profil ICC de l'appareil qu’on utilise. C'est pour cela qu'il en existe de nombreux, du plus petit </a:t>
            </a:r>
            <a:r>
              <a:rPr lang="fr-FR" dirty="0" err="1" smtClean="0"/>
              <a:t>sRGB</a:t>
            </a:r>
            <a:r>
              <a:rPr lang="fr-FR" dirty="0" smtClean="0"/>
              <a:t> au plus grand </a:t>
            </a:r>
            <a:r>
              <a:rPr lang="fr-FR" dirty="0" err="1" smtClean="0"/>
              <a:t>ProPhoto</a:t>
            </a:r>
            <a:r>
              <a:rPr lang="fr-FR" dirty="0" smtClean="0"/>
              <a:t> RGB. </a:t>
            </a:r>
            <a:endParaRPr lang="fr-F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5796136" y="2924944"/>
            <a:ext cx="2967390" cy="3456608"/>
          </a:xfrm>
          <a:prstGeom prst="rect">
            <a:avLst/>
          </a:prstGeom>
          <a:noFill/>
          <a:ln w="9525">
            <a:noFill/>
            <a:miter lim="800000"/>
            <a:headEnd/>
            <a:tailEnd/>
          </a:ln>
        </p:spPr>
      </p:pic>
      <p:pic>
        <p:nvPicPr>
          <p:cNvPr id="4" name="Picture 2"/>
          <p:cNvPicPr>
            <a:picLocks noChangeAspect="1" noChangeArrowheads="1"/>
          </p:cNvPicPr>
          <p:nvPr/>
        </p:nvPicPr>
        <p:blipFill>
          <a:blip r:embed="rId3" cstate="print"/>
          <a:srcRect/>
          <a:stretch>
            <a:fillRect/>
          </a:stretch>
        </p:blipFill>
        <p:spPr bwMode="auto">
          <a:xfrm>
            <a:off x="467544" y="116632"/>
            <a:ext cx="4762500" cy="5162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9552" y="2492896"/>
            <a:ext cx="8064896" cy="2031325"/>
          </a:xfrm>
          <a:prstGeom prst="rect">
            <a:avLst/>
          </a:prstGeom>
        </p:spPr>
        <p:txBody>
          <a:bodyPr wrap="square">
            <a:spAutoFit/>
          </a:bodyPr>
          <a:lstStyle/>
          <a:p>
            <a:r>
              <a:rPr lang="fr-FR" b="1" dirty="0" smtClean="0"/>
              <a:t>L'attribution du bon profil ICC pour les appareils photo</a:t>
            </a:r>
            <a:r>
              <a:rPr lang="fr-FR" dirty="0" smtClean="0"/>
              <a:t> se fait automatiquement : </a:t>
            </a:r>
            <a:br>
              <a:rPr lang="fr-FR" dirty="0" smtClean="0"/>
            </a:br>
            <a:r>
              <a:rPr lang="fr-FR" dirty="0" smtClean="0"/>
              <a:t>. Soit directement dans le boîtier si vous photographiez en </a:t>
            </a:r>
            <a:r>
              <a:rPr lang="fr-FR" dirty="0" err="1" smtClean="0"/>
              <a:t>Jpeg</a:t>
            </a:r>
            <a:r>
              <a:rPr lang="fr-FR" dirty="0" smtClean="0"/>
              <a:t>,</a:t>
            </a:r>
            <a:br>
              <a:rPr lang="fr-FR" dirty="0" smtClean="0"/>
            </a:br>
            <a:r>
              <a:rPr lang="fr-FR" dirty="0" smtClean="0"/>
              <a:t>. soit dans votre logiciel de </a:t>
            </a:r>
            <a:r>
              <a:rPr lang="fr-FR" dirty="0" err="1" smtClean="0"/>
              <a:t>dématricage</a:t>
            </a:r>
            <a:r>
              <a:rPr lang="fr-FR" dirty="0" smtClean="0"/>
              <a:t> comme DXO ou Camera </a:t>
            </a:r>
            <a:r>
              <a:rPr lang="fr-FR" dirty="0" err="1" smtClean="0"/>
              <a:t>Raw</a:t>
            </a:r>
            <a:r>
              <a:rPr lang="fr-FR" dirty="0" smtClean="0"/>
              <a:t>.</a:t>
            </a:r>
            <a:br>
              <a:rPr lang="fr-FR" dirty="0" smtClean="0"/>
            </a:br>
            <a:r>
              <a:rPr lang="fr-FR" dirty="0" smtClean="0"/>
              <a:t>Si votre appareil est récent et que vous n'avez pas mis à jour votre logiciel donc sa base de données d'appareils photo, vous ne pourrez tout simplement pas ouvrir ses fichiers RAW car il ne pourra pas lui attribuer le bon profil ICC faute de profil ! Pas de profil = pas de "bonnes" couleurs ! </a:t>
            </a:r>
            <a:endParaRPr lang="fr-FR" dirty="0"/>
          </a:p>
        </p:txBody>
      </p:sp>
      <p:sp>
        <p:nvSpPr>
          <p:cNvPr id="4" name="Rectangle 3"/>
          <p:cNvSpPr/>
          <p:nvPr/>
        </p:nvSpPr>
        <p:spPr>
          <a:xfrm>
            <a:off x="539552" y="4797152"/>
            <a:ext cx="8064896" cy="923330"/>
          </a:xfrm>
          <a:prstGeom prst="rect">
            <a:avLst/>
          </a:prstGeom>
        </p:spPr>
        <p:txBody>
          <a:bodyPr wrap="square">
            <a:spAutoFit/>
          </a:bodyPr>
          <a:lstStyle/>
          <a:p>
            <a:r>
              <a:rPr lang="fr-FR" b="1" dirty="0" smtClean="0"/>
              <a:t>L'attribution du bon profil ICC à une image téléchargée sur Internet</a:t>
            </a:r>
            <a:r>
              <a:rPr lang="fr-FR" dirty="0" smtClean="0"/>
              <a:t> se fait manuellement à l'ouverture de celle-ci dans Photoshop en lui attribuant l'espace couleurs le plus probable, le </a:t>
            </a:r>
            <a:r>
              <a:rPr lang="fr-FR" dirty="0" err="1" smtClean="0"/>
              <a:t>sRGB</a:t>
            </a:r>
            <a:r>
              <a:rPr lang="fr-FR" dirty="0" smtClean="0"/>
              <a:t>.</a:t>
            </a:r>
            <a:endParaRPr lang="fr-FR" dirty="0"/>
          </a:p>
        </p:txBody>
      </p:sp>
      <p:sp>
        <p:nvSpPr>
          <p:cNvPr id="5" name="Rectangle 4"/>
          <p:cNvSpPr/>
          <p:nvPr/>
        </p:nvSpPr>
        <p:spPr>
          <a:xfrm>
            <a:off x="611560" y="476672"/>
            <a:ext cx="6912768" cy="1754326"/>
          </a:xfrm>
          <a:prstGeom prst="rect">
            <a:avLst/>
          </a:prstGeom>
        </p:spPr>
        <p:txBody>
          <a:bodyPr wrap="square">
            <a:spAutoFit/>
          </a:bodyPr>
          <a:lstStyle/>
          <a:p>
            <a:r>
              <a:rPr lang="fr-FR" dirty="0" smtClean="0"/>
              <a:t>Attribuer un</a:t>
            </a:r>
            <a:r>
              <a:rPr lang="fr-FR" b="1" dirty="0" smtClean="0"/>
              <a:t> profil </a:t>
            </a:r>
            <a:r>
              <a:rPr lang="fr-FR" dirty="0" smtClean="0"/>
              <a:t>ne sert donc qu'UNE SEULE FOIS, au tout début de l'histoire de cette photo, par exemple dans l'appareil photo ou dans Camera </a:t>
            </a:r>
            <a:r>
              <a:rPr lang="fr-FR" dirty="0" err="1" smtClean="0"/>
              <a:t>Raw</a:t>
            </a:r>
            <a:r>
              <a:rPr lang="fr-FR" dirty="0" smtClean="0"/>
              <a:t> s'il s'agit d'un fichier RAW. Un billet de 100 euros vaut 100 euros. Il ne vaut pas 100 dollars. Ensuite elle subira de nombreuses conversions afin de conserver la même valeur absolue mais cette fois dans chaque monnaie...</a:t>
            </a:r>
            <a:endParaRPr lang="fr-F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1052736"/>
            <a:ext cx="8229600" cy="1143000"/>
          </a:xfrm>
        </p:spPr>
        <p:txBody>
          <a:bodyPr/>
          <a:lstStyle/>
          <a:p>
            <a:r>
              <a:rPr lang="fr-FR" dirty="0" smtClean="0"/>
              <a:t>III- Formats de fichier</a:t>
            </a:r>
            <a:endParaRPr lang="fr-F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cstate="print"/>
          <a:srcRect/>
          <a:stretch>
            <a:fillRect/>
          </a:stretch>
        </p:blipFill>
        <p:spPr bwMode="auto">
          <a:xfrm>
            <a:off x="0" y="404664"/>
            <a:ext cx="8703981" cy="4527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cstate="print"/>
          <a:srcRect/>
          <a:stretch>
            <a:fillRect/>
          </a:stretch>
        </p:blipFill>
        <p:spPr bwMode="auto">
          <a:xfrm>
            <a:off x="395536" y="620688"/>
            <a:ext cx="8208581" cy="37514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116632"/>
            <a:ext cx="8229600" cy="1143000"/>
          </a:xfrm>
        </p:spPr>
        <p:txBody>
          <a:bodyPr/>
          <a:lstStyle/>
          <a:p>
            <a:r>
              <a:rPr lang="fr-FR" dirty="0" smtClean="0"/>
              <a:t>IV- Hardware</a:t>
            </a:r>
            <a:endParaRPr lang="fr-FR" dirty="0"/>
          </a:p>
        </p:txBody>
      </p:sp>
      <p:sp>
        <p:nvSpPr>
          <p:cNvPr id="3" name="ZoneTexte 2"/>
          <p:cNvSpPr txBox="1"/>
          <p:nvPr/>
        </p:nvSpPr>
        <p:spPr>
          <a:xfrm>
            <a:off x="683568" y="1124744"/>
            <a:ext cx="2392450" cy="738664"/>
          </a:xfrm>
          <a:prstGeom prst="rect">
            <a:avLst/>
          </a:prstGeom>
          <a:noFill/>
        </p:spPr>
        <p:txBody>
          <a:bodyPr wrap="none" rtlCol="0">
            <a:spAutoFit/>
          </a:bodyPr>
          <a:lstStyle/>
          <a:p>
            <a:r>
              <a:rPr lang="fr-FR" sz="2400" b="1" dirty="0" smtClean="0"/>
              <a:t>Microprocesseur </a:t>
            </a:r>
          </a:p>
          <a:p>
            <a:endParaRPr lang="fr-FR" dirty="0"/>
          </a:p>
        </p:txBody>
      </p:sp>
      <p:sp>
        <p:nvSpPr>
          <p:cNvPr id="8" name="Rectangle 7"/>
          <p:cNvSpPr/>
          <p:nvPr/>
        </p:nvSpPr>
        <p:spPr>
          <a:xfrm>
            <a:off x="683568" y="1484784"/>
            <a:ext cx="8064896" cy="1754326"/>
          </a:xfrm>
          <a:prstGeom prst="rect">
            <a:avLst/>
          </a:prstGeom>
        </p:spPr>
        <p:txBody>
          <a:bodyPr wrap="square">
            <a:spAutoFit/>
          </a:bodyPr>
          <a:lstStyle/>
          <a:p>
            <a:r>
              <a:rPr lang="fr-FR" b="1" dirty="0" smtClean="0"/>
              <a:t>Invention et évolution du microprocesseur</a:t>
            </a:r>
          </a:p>
          <a:p>
            <a:r>
              <a:rPr lang="fr-FR" dirty="0" smtClean="0"/>
              <a:t>Inventé par un duo d'ingénieurs appartenant à la société Intel, </a:t>
            </a:r>
            <a:r>
              <a:rPr lang="fr-FR" dirty="0" err="1" smtClean="0"/>
              <a:t>Marcian</a:t>
            </a:r>
            <a:r>
              <a:rPr lang="fr-FR" dirty="0" smtClean="0"/>
              <a:t> </a:t>
            </a:r>
            <a:r>
              <a:rPr lang="fr-FR" dirty="0" err="1" smtClean="0"/>
              <a:t>Hoff</a:t>
            </a:r>
            <a:r>
              <a:rPr lang="fr-FR" dirty="0" smtClean="0"/>
              <a:t> et Federico </a:t>
            </a:r>
            <a:r>
              <a:rPr lang="fr-FR" dirty="0" err="1" smtClean="0"/>
              <a:t>Faggin</a:t>
            </a:r>
            <a:r>
              <a:rPr lang="fr-FR" dirty="0" smtClean="0"/>
              <a:t>, le microprocesseur révolutionne à son arrivée en 1971 le monde de l'informatique, car il devient alors possible que les différents composants électroniques d'un processeur tiennent sur un seul et même circuit intégré, ce qui n'était évidemment pas le cas avant les années 1970. </a:t>
            </a:r>
            <a:endParaRPr lang="fr-FR" dirty="0"/>
          </a:p>
        </p:txBody>
      </p:sp>
      <p:sp>
        <p:nvSpPr>
          <p:cNvPr id="9" name="Rectangle 8"/>
          <p:cNvSpPr/>
          <p:nvPr/>
        </p:nvSpPr>
        <p:spPr>
          <a:xfrm>
            <a:off x="683568" y="3284984"/>
            <a:ext cx="8136904" cy="2862322"/>
          </a:xfrm>
          <a:prstGeom prst="rect">
            <a:avLst/>
          </a:prstGeom>
        </p:spPr>
        <p:txBody>
          <a:bodyPr wrap="square">
            <a:spAutoFit/>
          </a:bodyPr>
          <a:lstStyle/>
          <a:p>
            <a:r>
              <a:rPr lang="fr-FR" b="1" dirty="0" smtClean="0"/>
              <a:t>Les caractéristiques d'un microprocesseur</a:t>
            </a:r>
          </a:p>
          <a:p>
            <a:r>
              <a:rPr lang="fr-FR" dirty="0" smtClean="0"/>
              <a:t>Un microprocesseur se caractérise aujourd'hui par différentes fonctions. </a:t>
            </a:r>
            <a:r>
              <a:rPr lang="fr-FR" b="1" dirty="0" smtClean="0"/>
              <a:t>La première </a:t>
            </a:r>
            <a:r>
              <a:rPr lang="fr-FR" dirty="0" smtClean="0"/>
              <a:t>est le jeu </a:t>
            </a:r>
            <a:r>
              <a:rPr lang="fr-FR" u="sng" dirty="0" smtClean="0"/>
              <a:t>d'instructions qu'il est capable d'exécuter</a:t>
            </a:r>
            <a:r>
              <a:rPr lang="fr-FR" dirty="0" smtClean="0"/>
              <a:t>, pouvant aller de dizaines à des milliers d'instructions différentes. </a:t>
            </a:r>
            <a:r>
              <a:rPr lang="fr-FR" b="1" dirty="0" smtClean="0"/>
              <a:t>La deuxiè</a:t>
            </a:r>
            <a:r>
              <a:rPr lang="fr-FR" dirty="0" smtClean="0"/>
              <a:t>me est la complexité de son architecture qui se mesure par le nombre de transistors présents : plus ce nombre est élevé, plus la </a:t>
            </a:r>
            <a:r>
              <a:rPr lang="fr-FR" u="sng" dirty="0" smtClean="0"/>
              <a:t>complexité des tâches </a:t>
            </a:r>
            <a:r>
              <a:rPr lang="fr-FR" dirty="0" smtClean="0"/>
              <a:t>à traiter peut augmenter. </a:t>
            </a:r>
            <a:r>
              <a:rPr lang="fr-FR" b="1" dirty="0" smtClean="0"/>
              <a:t>La troisième </a:t>
            </a:r>
            <a:r>
              <a:rPr lang="fr-FR" u="sng" dirty="0" smtClean="0"/>
              <a:t>est la vitesse </a:t>
            </a:r>
            <a:r>
              <a:rPr lang="fr-FR" dirty="0" smtClean="0"/>
              <a:t>de son horloge qui dicte le rythme de travail. Enfin, le microprocesseur se caractérise par le nombre de bits qu'il peut traiter (4 à ses débuts, 128 en 2011). À sa création, il était capable d'effectuer un peu moins d'un million d'instructions par seconde. Aujourd'hui, il en traite plus de 10 milliards. </a:t>
            </a:r>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95536" y="260648"/>
            <a:ext cx="8208912" cy="2031325"/>
          </a:xfrm>
          <a:prstGeom prst="rect">
            <a:avLst/>
          </a:prstGeom>
        </p:spPr>
        <p:txBody>
          <a:bodyPr wrap="square">
            <a:spAutoFit/>
          </a:bodyPr>
          <a:lstStyle/>
          <a:p>
            <a:r>
              <a:rPr lang="fr-FR" dirty="0" smtClean="0"/>
              <a:t>La </a:t>
            </a:r>
            <a:r>
              <a:rPr lang="fr-FR" b="1" dirty="0" smtClean="0"/>
              <a:t>mémoire vive</a:t>
            </a:r>
            <a:r>
              <a:rPr lang="fr-FR" dirty="0" smtClean="0"/>
              <a:t>, ou </a:t>
            </a:r>
            <a:r>
              <a:rPr lang="fr-FR" b="1" dirty="0" smtClean="0"/>
              <a:t>mémoire système</a:t>
            </a:r>
            <a:r>
              <a:rPr lang="fr-FR" dirty="0" smtClean="0"/>
              <a:t> (appelée </a:t>
            </a:r>
            <a:r>
              <a:rPr lang="fr-FR" b="1" dirty="0" smtClean="0"/>
              <a:t>RAM </a:t>
            </a:r>
            <a:r>
              <a:rPr lang="fr-FR" dirty="0" smtClean="0"/>
              <a:t>: </a:t>
            </a:r>
            <a:r>
              <a:rPr lang="fr-FR" i="1" dirty="0" err="1" smtClean="0"/>
              <a:t>Random</a:t>
            </a:r>
            <a:r>
              <a:rPr lang="fr-FR" i="1" dirty="0" smtClean="0"/>
              <a:t> Access Memory</a:t>
            </a:r>
            <a:r>
              <a:rPr lang="fr-FR" dirty="0" smtClean="0"/>
              <a:t> traduit par </a:t>
            </a:r>
            <a:r>
              <a:rPr lang="fr-FR" b="1" dirty="0" smtClean="0"/>
              <a:t>mémoire à accès direct</a:t>
            </a:r>
            <a:r>
              <a:rPr lang="fr-FR" dirty="0" smtClean="0"/>
              <a:t>), est la mémoire informatique dans laquelle un ordinateur place les données lors de leur traitement.</a:t>
            </a:r>
          </a:p>
          <a:p>
            <a:r>
              <a:rPr lang="fr-FR" dirty="0" smtClean="0"/>
              <a:t>Les caractéristiques actuelles (2015) de cette mémoire sont sa rapidité d'accès, essentielle pour fournir rapidement les données au processeur, et sa volatilité qui entraîne une perte de toutes les données en mémoire dès que l'ordinateur cesse d'être alimenté en électricité. </a:t>
            </a:r>
            <a:endParaRPr lang="fr-FR" dirty="0"/>
          </a:p>
        </p:txBody>
      </p:sp>
      <p:sp>
        <p:nvSpPr>
          <p:cNvPr id="6" name="Rectangle 5"/>
          <p:cNvSpPr/>
          <p:nvPr/>
        </p:nvSpPr>
        <p:spPr>
          <a:xfrm>
            <a:off x="503040" y="2420888"/>
            <a:ext cx="8640960" cy="3139321"/>
          </a:xfrm>
          <a:prstGeom prst="rect">
            <a:avLst/>
          </a:prstGeom>
        </p:spPr>
        <p:txBody>
          <a:bodyPr wrap="square">
            <a:spAutoFit/>
          </a:bodyPr>
          <a:lstStyle/>
          <a:p>
            <a:r>
              <a:rPr lang="fr-FR" dirty="0" smtClean="0"/>
              <a:t>La </a:t>
            </a:r>
            <a:r>
              <a:rPr lang="fr-FR" b="1" dirty="0" smtClean="0"/>
              <a:t>mémoire morte</a:t>
            </a:r>
            <a:r>
              <a:rPr lang="fr-FR" dirty="0" smtClean="0"/>
              <a:t> (en anglais, </a:t>
            </a:r>
            <a:r>
              <a:rPr lang="fr-FR" i="1" dirty="0" smtClean="0"/>
              <a:t>Read-</a:t>
            </a:r>
            <a:r>
              <a:rPr lang="fr-FR" i="1" dirty="0" err="1" smtClean="0"/>
              <a:t>Only</a:t>
            </a:r>
            <a:r>
              <a:rPr lang="fr-FR" i="1" dirty="0" smtClean="0"/>
              <a:t> Memory</a:t>
            </a:r>
            <a:r>
              <a:rPr lang="fr-FR" dirty="0" smtClean="0"/>
              <a:t> : </a:t>
            </a:r>
            <a:r>
              <a:rPr lang="fr-FR" b="1" i="1" dirty="0" smtClean="0"/>
              <a:t>ROM</a:t>
            </a:r>
            <a:r>
              <a:rPr lang="fr-FR" dirty="0" smtClean="0"/>
              <a:t>) désignait une mémoire informatique non volatile (c’est-à-dire une mémoire qui ne s’efface pas lorsque l’appareil qui la contient n’est plus alimenté en électricité) dont le contenu était fixé lors de sa programmation, qui pouvait être lue plusieurs fois par l'utilisateur, mais ne pouvait plus être modifiée.</a:t>
            </a:r>
          </a:p>
          <a:p>
            <a:r>
              <a:rPr lang="fr-FR" dirty="0" smtClean="0"/>
              <a:t>Avec l'évolution des technologies, la définition du terme </a:t>
            </a:r>
            <a:r>
              <a:rPr lang="fr-FR" i="1" dirty="0" smtClean="0"/>
              <a:t>mémoire morte</a:t>
            </a:r>
            <a:r>
              <a:rPr lang="fr-FR" dirty="0" smtClean="0"/>
              <a:t> a été élargie pour inclure les mémoires non volatiles dont le contenu est fixé lors de leur fabrication, qui peuvent être lues plusieurs fois par l'utilisateur et qui peuvent être modifiées par un utilisateur expérimenté. Ces mémoires sont les </a:t>
            </a:r>
            <a:r>
              <a:rPr lang="fr-FR" b="1" dirty="0" smtClean="0"/>
              <a:t>UVPROM</a:t>
            </a:r>
            <a:r>
              <a:rPr lang="fr-FR" dirty="0" smtClean="0"/>
              <a:t>, les </a:t>
            </a:r>
            <a:r>
              <a:rPr lang="fr-FR" b="1" dirty="0" smtClean="0"/>
              <a:t>PROM</a:t>
            </a:r>
            <a:r>
              <a:rPr lang="fr-FR" dirty="0" smtClean="0"/>
              <a:t>, les </a:t>
            </a:r>
            <a:r>
              <a:rPr lang="fr-FR" b="1" dirty="0" smtClean="0"/>
              <a:t>EPROM</a:t>
            </a:r>
            <a:r>
              <a:rPr lang="fr-FR" dirty="0" smtClean="0"/>
              <a:t> et les </a:t>
            </a:r>
            <a:r>
              <a:rPr lang="fr-FR" b="1" dirty="0" smtClean="0"/>
              <a:t>EEPROM</a:t>
            </a:r>
            <a:r>
              <a:rPr lang="fr-FR" dirty="0" smtClean="0"/>
              <a:t>. Seules les mémoires mortes de première génération sont vraiment mortes et vraiment </a:t>
            </a:r>
            <a:r>
              <a:rPr lang="fr-FR" i="1" dirty="0" err="1" smtClean="0"/>
              <a:t>read</a:t>
            </a:r>
            <a:r>
              <a:rPr lang="fr-FR" i="1" dirty="0" smtClean="0"/>
              <a:t> </a:t>
            </a:r>
            <a:r>
              <a:rPr lang="fr-FR" i="1" dirty="0" err="1" smtClean="0"/>
              <a:t>only</a:t>
            </a:r>
            <a:r>
              <a:rPr lang="fr-FR" dirty="0" smtClean="0"/>
              <a:t>. </a:t>
            </a:r>
            <a:endParaRPr lang="fr-F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67544" y="2852936"/>
            <a:ext cx="2027158" cy="369332"/>
          </a:xfrm>
          <a:prstGeom prst="rect">
            <a:avLst/>
          </a:prstGeom>
          <a:noFill/>
        </p:spPr>
        <p:txBody>
          <a:bodyPr wrap="none" rtlCol="0">
            <a:spAutoFit/>
          </a:bodyPr>
          <a:lstStyle/>
          <a:p>
            <a:r>
              <a:rPr lang="fr-FR" b="1" dirty="0" smtClean="0"/>
              <a:t>Mémoire virtuelle :</a:t>
            </a:r>
            <a:endParaRPr lang="fr-FR" b="1" dirty="0"/>
          </a:p>
        </p:txBody>
      </p:sp>
      <p:sp>
        <p:nvSpPr>
          <p:cNvPr id="4" name="ZoneTexte 3"/>
          <p:cNvSpPr txBox="1"/>
          <p:nvPr/>
        </p:nvSpPr>
        <p:spPr>
          <a:xfrm>
            <a:off x="467544" y="548680"/>
            <a:ext cx="1777346" cy="369332"/>
          </a:xfrm>
          <a:prstGeom prst="rect">
            <a:avLst/>
          </a:prstGeom>
          <a:noFill/>
        </p:spPr>
        <p:txBody>
          <a:bodyPr wrap="none" rtlCol="0">
            <a:spAutoFit/>
          </a:bodyPr>
          <a:lstStyle/>
          <a:p>
            <a:r>
              <a:rPr lang="fr-FR" b="1" dirty="0" smtClean="0"/>
              <a:t>Mémoire cache :</a:t>
            </a:r>
            <a:endParaRPr lang="fr-FR" b="1" dirty="0"/>
          </a:p>
        </p:txBody>
      </p:sp>
      <p:sp>
        <p:nvSpPr>
          <p:cNvPr id="5" name="Rectangle 4"/>
          <p:cNvSpPr/>
          <p:nvPr/>
        </p:nvSpPr>
        <p:spPr>
          <a:xfrm>
            <a:off x="395536" y="1052736"/>
            <a:ext cx="8280920" cy="1200329"/>
          </a:xfrm>
          <a:prstGeom prst="rect">
            <a:avLst/>
          </a:prstGeom>
        </p:spPr>
        <p:txBody>
          <a:bodyPr wrap="square">
            <a:spAutoFit/>
          </a:bodyPr>
          <a:lstStyle/>
          <a:p>
            <a:r>
              <a:rPr lang="fr-FR" dirty="0" smtClean="0"/>
              <a:t>Intégrée au processeur (mémoire cache de niveau) et proche de ce dernier (mémoire cache de niveau 2), les mémoires cache sont deux espaces offrant au processeur un accès rapide aux données et instructions les plus utiles. Elles lui épargnent des allers et venues incessants vers la mémoire vive.</a:t>
            </a:r>
            <a:endParaRPr lang="fr-FR" dirty="0"/>
          </a:p>
        </p:txBody>
      </p:sp>
      <p:sp>
        <p:nvSpPr>
          <p:cNvPr id="6" name="Rectangle 5"/>
          <p:cNvSpPr/>
          <p:nvPr/>
        </p:nvSpPr>
        <p:spPr>
          <a:xfrm>
            <a:off x="539552" y="3356992"/>
            <a:ext cx="7920880" cy="1477328"/>
          </a:xfrm>
          <a:prstGeom prst="rect">
            <a:avLst/>
          </a:prstGeom>
        </p:spPr>
        <p:txBody>
          <a:bodyPr wrap="square">
            <a:spAutoFit/>
          </a:bodyPr>
          <a:lstStyle/>
          <a:p>
            <a:r>
              <a:rPr lang="fr-FR" dirty="0" smtClean="0"/>
              <a:t>Espace du disque dur interne d'un ordinateur qui vient seconder la mémoire vive, Elle se concrétise par un fichier d'échanges (fichier swap), lequel contient les données non sollicités constamment. La mémoire virtuelle, comme son nom l'indique, sert à augmenter artificiellement la mémoire vive. Elle est aussi moins performante.</a:t>
            </a:r>
            <a:endParaRPr lang="fr-F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350</TotalTime>
  <Words>1903</Words>
  <Application>Microsoft Office PowerPoint</Application>
  <PresentationFormat>Affichage à l'écran (4:3)</PresentationFormat>
  <Paragraphs>71</Paragraphs>
  <Slides>25</Slides>
  <Notes>0</Notes>
  <HiddenSlides>0</HiddenSlides>
  <MMClips>0</MMClips>
  <ScaleCrop>false</ScaleCrop>
  <HeadingPairs>
    <vt:vector size="4" baseType="variant">
      <vt:variant>
        <vt:lpstr>Thème</vt:lpstr>
      </vt:variant>
      <vt:variant>
        <vt:i4>1</vt:i4>
      </vt:variant>
      <vt:variant>
        <vt:lpstr>Titres des diapositives</vt:lpstr>
      </vt:variant>
      <vt:variant>
        <vt:i4>25</vt:i4>
      </vt:variant>
    </vt:vector>
  </HeadingPairs>
  <TitlesOfParts>
    <vt:vector size="26" baseType="lpstr">
      <vt:lpstr>Thème Office</vt:lpstr>
      <vt:lpstr>Image numérique</vt:lpstr>
      <vt:lpstr>I- Résolution de l’image</vt:lpstr>
      <vt:lpstr>Diapositive 3</vt:lpstr>
      <vt:lpstr>Diapositive 4</vt:lpstr>
      <vt:lpstr>Diapositive 5</vt:lpstr>
      <vt:lpstr>Diapositive 6</vt:lpstr>
      <vt:lpstr>Diapositive 7</vt:lpstr>
      <vt:lpstr>Diapositive 8</vt:lpstr>
      <vt:lpstr>Diapositive 9</vt:lpstr>
      <vt:lpstr>II- Gestion des couleurs de l’image</vt:lpstr>
      <vt:lpstr>Diapositive 11</vt:lpstr>
      <vt:lpstr>Diapositive 12</vt:lpstr>
      <vt:lpstr>Diapositive 13</vt:lpstr>
      <vt:lpstr>Diapositive 14</vt:lpstr>
      <vt:lpstr>Diapositive 15</vt:lpstr>
      <vt:lpstr>Diapositive 16</vt:lpstr>
      <vt:lpstr>Diapositive 17</vt:lpstr>
      <vt:lpstr>Diapositive 18</vt:lpstr>
      <vt:lpstr>Diapositive 19</vt:lpstr>
      <vt:lpstr>III- Formats de fichier</vt:lpstr>
      <vt:lpstr>Diapositive 21</vt:lpstr>
      <vt:lpstr>Diapositive 22</vt:lpstr>
      <vt:lpstr>IV- Hardware</vt:lpstr>
      <vt:lpstr>Diapositive 24</vt:lpstr>
      <vt:lpstr>Diapositive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Image</dc:title>
  <dc:creator>Maurer</dc:creator>
  <cp:lastModifiedBy>Maurer</cp:lastModifiedBy>
  <cp:revision>32</cp:revision>
  <dcterms:created xsi:type="dcterms:W3CDTF">2016-01-26T13:55:31Z</dcterms:created>
  <dcterms:modified xsi:type="dcterms:W3CDTF">2016-01-27T14:25:12Z</dcterms:modified>
</cp:coreProperties>
</file>